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0" r:id="rId1"/>
    <p:sldMasterId id="2147484050" r:id="rId2"/>
    <p:sldMasterId id="2147484090" r:id="rId3"/>
  </p:sldMasterIdLst>
  <p:notesMasterIdLst>
    <p:notesMasterId r:id="rId13"/>
  </p:notesMasterIdLst>
  <p:handoutMasterIdLst>
    <p:handoutMasterId r:id="rId14"/>
  </p:handoutMasterIdLst>
  <p:sldIdLst>
    <p:sldId id="396" r:id="rId4"/>
    <p:sldId id="404" r:id="rId5"/>
    <p:sldId id="405" r:id="rId6"/>
    <p:sldId id="407" r:id="rId7"/>
    <p:sldId id="408" r:id="rId8"/>
    <p:sldId id="409" r:id="rId9"/>
    <p:sldId id="412" r:id="rId10"/>
    <p:sldId id="410" r:id="rId11"/>
    <p:sldId id="411" r:id="rId12"/>
  </p:sldIdLst>
  <p:sldSz cx="9144000" cy="6858000" type="screen4x3"/>
  <p:notesSz cx="9866313" cy="6735763"/>
  <p:defaultTextStyle>
    <a:defPPr>
      <a:defRPr lang="hu-H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pp Szilvia" initials="PS" lastIdx="1" clrIdx="0">
    <p:extLst>
      <p:ext uri="{19B8F6BF-5375-455C-9EA6-DF929625EA0E}">
        <p15:presenceInfo xmlns:p15="http://schemas.microsoft.com/office/powerpoint/2012/main" userId="Papp Szil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D2A"/>
    <a:srgbClr val="09422E"/>
    <a:srgbClr val="FFEFC4"/>
    <a:srgbClr val="727169"/>
    <a:srgbClr val="580000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63" autoAdjust="0"/>
    <p:restoredTop sz="95483" autoAdjust="0"/>
  </p:normalViewPr>
  <p:slideViewPr>
    <p:cSldViewPr snapToObjects="1">
      <p:cViewPr varScale="1">
        <p:scale>
          <a:sx n="106" d="100"/>
          <a:sy n="106" d="100"/>
        </p:scale>
        <p:origin x="13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2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B989C2-9ADA-4B55-B35C-C823A36CBDCE}" type="datetimeFigureOut">
              <a:rPr lang="hu-HU"/>
              <a:pPr>
                <a:defRPr/>
              </a:pPr>
              <a:t>2023. 09. 04.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7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7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A19E77-E672-4B5F-90E0-2FA14C21D7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72153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2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560150-D6F4-49DF-815C-AE4C086418D2}" type="datetimeFigureOut">
              <a:rPr lang="hu-HU"/>
              <a:pPr>
                <a:defRPr/>
              </a:pPr>
              <a:t>2023. 09. 04.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6" tIns="45677" rIns="91356" bIns="45677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356" tIns="45677" rIns="91356" bIns="45677" rtlCol="0">
            <a:normAutofit/>
          </a:bodyPr>
          <a:lstStyle/>
          <a:p>
            <a:pPr lvl="0"/>
            <a:r>
              <a:rPr lang="et-EE" noProof="0"/>
              <a:t>Click to edit Master text styles</a:t>
            </a:r>
          </a:p>
          <a:p>
            <a:pPr lvl="1"/>
            <a:r>
              <a:rPr lang="et-EE" noProof="0"/>
              <a:t>Second level</a:t>
            </a:r>
          </a:p>
          <a:p>
            <a:pPr lvl="2"/>
            <a:r>
              <a:rPr lang="et-EE" noProof="0"/>
              <a:t>Third level</a:t>
            </a:r>
          </a:p>
          <a:p>
            <a:pPr lvl="3"/>
            <a:r>
              <a:rPr lang="et-EE" noProof="0"/>
              <a:t>Fourth level</a:t>
            </a:r>
          </a:p>
          <a:p>
            <a:pPr lvl="4"/>
            <a:r>
              <a:rPr lang="et-EE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7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7"/>
            <a:ext cx="4275401" cy="336788"/>
          </a:xfrm>
          <a:prstGeom prst="rect">
            <a:avLst/>
          </a:prstGeom>
        </p:spPr>
        <p:txBody>
          <a:bodyPr vert="horz" lIns="91356" tIns="45677" rIns="91356" bIns="456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BD4162-7756-49E1-A006-D16B8C3591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85957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158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365473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93682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199782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711659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1780909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4194601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4294798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6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</a:ln>
        </p:spPr>
      </p:sp>
      <p:sp>
        <p:nvSpPr>
          <p:cNvPr id="21506" name="Shape 127"/>
          <p:cNvSpPr>
            <a:spLocks noGrp="1"/>
          </p:cNvSpPr>
          <p:nvPr>
            <p:ph type="body" idx="1"/>
          </p:nvPr>
        </p:nvSpPr>
        <p:spPr bwMode="auto">
          <a:xfrm>
            <a:off x="1315512" y="3199489"/>
            <a:ext cx="7235297" cy="1963487"/>
          </a:xfrm>
          <a:noFill/>
        </p:spPr>
        <p:txBody>
          <a:bodyPr wrap="square" lIns="91341" tIns="45657" rIns="91341" bIns="4565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PhD Schools: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-Animal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-Biological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-Crop Sciences 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-Engineering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-Environmental Sciences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-Management and Business Studies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sz="16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-Veterinary Sciences</a:t>
            </a:r>
          </a:p>
        </p:txBody>
      </p:sp>
    </p:spTree>
    <p:extLst>
      <p:ext uri="{BB962C8B-B14F-4D97-AF65-F5344CB8AC3E}">
        <p14:creationId xmlns:p14="http://schemas.microsoft.com/office/powerpoint/2010/main" val="15183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32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7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899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" type="title">
  <p:cSld name="Cím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50503" y="5929931"/>
            <a:ext cx="8239126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52436" y="1287496"/>
            <a:ext cx="8239127" cy="23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2"/>
          </p:nvPr>
        </p:nvSpPr>
        <p:spPr>
          <a:xfrm>
            <a:off x="450504" y="3611595"/>
            <a:ext cx="8239125" cy="95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6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listajelek" type="tx">
  <p:cSld name="Cím és listajel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6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613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pirend">
  <p:cSld name="Napirend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1pPr>
            <a:lvl2pPr marL="342900" lvl="1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2pPr>
            <a:lvl3pPr marL="514350" lvl="2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3pPr>
            <a:lvl4pPr marL="685800" lvl="3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4pPr>
            <a:lvl5pPr marL="857250" lvl="4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51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otó">
  <p:cSld name="Cím és fotó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>
            <a:spLocks noGrp="1"/>
          </p:cNvSpPr>
          <p:nvPr>
            <p:ph type="pic" idx="2"/>
          </p:nvPr>
        </p:nvSpPr>
        <p:spPr>
          <a:xfrm>
            <a:off x="-433387" y="-647700"/>
            <a:ext cx="10029825" cy="800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52438" y="3562350"/>
            <a:ext cx="8239125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52884" y="553069"/>
            <a:ext cx="8238233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3"/>
          </p:nvPr>
        </p:nvSpPr>
        <p:spPr>
          <a:xfrm>
            <a:off x="452438" y="5804955"/>
            <a:ext cx="8239125" cy="558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86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ásik cím és fotó ">
  <p:cSld name="Másik cím és fotó 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4114800" y="-101600"/>
            <a:ext cx="4554314" cy="706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52438" y="635000"/>
            <a:ext cx="3667125" cy="294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452438" y="3530288"/>
            <a:ext cx="3667125" cy="269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4500563" y="6315701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89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lsorolásjelek">
  <p:cSld name="Felsorolásjele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16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, listajelek és fénykép">
  <p:cSld name="Cím, listajelek és fénykép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3667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3667125" cy="412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1" name="Google Shape;41;p8"/>
          <p:cNvSpPr>
            <a:spLocks noGrp="1"/>
          </p:cNvSpPr>
          <p:nvPr>
            <p:ph type="pic" idx="3"/>
          </p:nvPr>
        </p:nvSpPr>
        <p:spPr>
          <a:xfrm>
            <a:off x="4572000" y="-203633"/>
            <a:ext cx="4093828" cy="7277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3667125" cy="7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19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">
  <p:cSld name="Szakasz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2436" y="2266950"/>
            <a:ext cx="8239127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4500563" y="6315701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325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14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gállapítás">
  <p:cSld name="Megállapítá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452438" y="2460422"/>
            <a:ext cx="8239125" cy="1937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171450" lvl="0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342900" lvl="1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514350" lvl="2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85800" lvl="3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857250" lvl="4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311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gadhatatlan tény">
  <p:cSld name="Tagadhatatlan tén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52438" y="537964"/>
            <a:ext cx="8239125" cy="362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171450" lvl="0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1pPr>
            <a:lvl2pPr marL="342900" lvl="1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2pPr>
            <a:lvl3pPr marL="514350" lvl="2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3pPr>
            <a:lvl4pPr marL="685800" lvl="3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4pPr>
            <a:lvl5pPr marL="857250" lvl="4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452438" y="4131090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3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dézet">
  <p:cSld name="Idéze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911259" y="5337727"/>
            <a:ext cx="7575020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657722" y="2469930"/>
            <a:ext cx="7828557" cy="191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342900" lvl="1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514350" lvl="2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85800" lvl="3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857250" lvl="4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14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 - hármas">
  <p:cSld name="Fénykép - hárma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910263" y="508000"/>
            <a:ext cx="2789662" cy="2974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4" name="Google Shape;64;p14"/>
          <p:cNvSpPr>
            <a:spLocks noGrp="1"/>
          </p:cNvSpPr>
          <p:nvPr>
            <p:ph type="pic" idx="3"/>
          </p:nvPr>
        </p:nvSpPr>
        <p:spPr>
          <a:xfrm>
            <a:off x="5062538" y="1989138"/>
            <a:ext cx="3914775" cy="6075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5" name="Google Shape;65;p14"/>
          <p:cNvSpPr>
            <a:spLocks noGrp="1"/>
          </p:cNvSpPr>
          <p:nvPr>
            <p:ph type="pic" idx="4"/>
          </p:nvPr>
        </p:nvSpPr>
        <p:spPr>
          <a:xfrm>
            <a:off x="-52388" y="247650"/>
            <a:ext cx="6229350" cy="622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30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">
  <p:cSld name="Fénykép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>
            <a:spLocks noGrp="1"/>
          </p:cNvSpPr>
          <p:nvPr>
            <p:ph type="pic" idx="2"/>
          </p:nvPr>
        </p:nvSpPr>
        <p:spPr>
          <a:xfrm>
            <a:off x="-500062" y="-2762250"/>
            <a:ext cx="10144125" cy="10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766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>
  <p:cSld name="Üre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21DE4E92-F132-4469-93E1-8AEAEBB68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6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" type="title">
  <p:cSld name="Cím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50503" y="5929931"/>
            <a:ext cx="8239126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52436" y="1287496"/>
            <a:ext cx="8239127" cy="23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2"/>
          </p:nvPr>
        </p:nvSpPr>
        <p:spPr>
          <a:xfrm>
            <a:off x="450504" y="3611595"/>
            <a:ext cx="8239125" cy="95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fld id="{00000000-1234-1234-1234-12341234123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415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listajelek" type="tx">
  <p:cSld name="Cím és listajel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6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77296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pirend">
  <p:cSld name="Napirend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1pPr>
            <a:lvl2pPr marL="342900" lvl="1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2pPr>
            <a:lvl3pPr marL="514350" lvl="2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3pPr>
            <a:lvl4pPr marL="685800" lvl="3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4pPr>
            <a:lvl5pPr marL="857250" lvl="4" indent="-85725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108807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431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otó">
  <p:cSld name="Cím és fotó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>
            <a:spLocks noGrp="1"/>
          </p:cNvSpPr>
          <p:nvPr>
            <p:ph type="pic" idx="2"/>
          </p:nvPr>
        </p:nvSpPr>
        <p:spPr>
          <a:xfrm>
            <a:off x="-433387" y="-647700"/>
            <a:ext cx="10029825" cy="800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52438" y="3562350"/>
            <a:ext cx="8239125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52884" y="553069"/>
            <a:ext cx="8238233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3"/>
          </p:nvPr>
        </p:nvSpPr>
        <p:spPr>
          <a:xfrm>
            <a:off x="452438" y="5804955"/>
            <a:ext cx="8239125" cy="558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9897644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ásik cím és fotó ">
  <p:cSld name="Másik cím és fotó 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4114800" y="-101600"/>
            <a:ext cx="4554314" cy="706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52438" y="635000"/>
            <a:ext cx="3667125" cy="294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452438" y="3530288"/>
            <a:ext cx="3667125" cy="269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2pPr>
            <a:lvl3pPr marL="514350" lvl="2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3pPr>
            <a:lvl4pPr marL="685800" lvl="3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4pPr>
            <a:lvl5pPr marL="857250" lvl="4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4500563" y="6315701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7896107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lsorolásjelek">
  <p:cSld name="Felsorolásjele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1678953"/>
      </p:ext>
    </p:extLst>
  </p:cSld>
  <p:clrMapOvr>
    <a:masterClrMapping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, listajelek és fénykép">
  <p:cSld name="Cím, listajelek és fénykép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3667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452438" y="2124252"/>
            <a:ext cx="3667125" cy="412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1" name="Google Shape;41;p8"/>
          <p:cNvSpPr>
            <a:spLocks noGrp="1"/>
          </p:cNvSpPr>
          <p:nvPr>
            <p:ph type="pic" idx="3"/>
          </p:nvPr>
        </p:nvSpPr>
        <p:spPr>
          <a:xfrm>
            <a:off x="4572000" y="-203633"/>
            <a:ext cx="4093828" cy="7277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3667125" cy="7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586010"/>
      </p:ext>
    </p:extLst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">
  <p:cSld name="Szakasz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2436" y="2266950"/>
            <a:ext cx="8239127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4500563" y="6315701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830493"/>
      </p:ext>
    </p:extLst>
  </p:cSld>
  <p:clrMapOvr>
    <a:masterClrMapping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rPr lang="hu-HU"/>
              <a:t>Mintacím szerkesztése</a:t>
            </a:r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1838246"/>
      </p:ext>
    </p:extLst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gállapítás">
  <p:cSld name="Megállapítá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452438" y="2460422"/>
            <a:ext cx="8239125" cy="1937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171450" lvl="0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342900" lvl="1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514350" lvl="2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85800" lvl="3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857250" lvl="4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435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485578"/>
      </p:ext>
    </p:extLst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gadhatatlan tény">
  <p:cSld name="Tagadhatatlan tén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52438" y="537964"/>
            <a:ext cx="8239125" cy="362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171450" lvl="0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1pPr>
            <a:lvl2pPr marL="342900" lvl="1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2pPr>
            <a:lvl3pPr marL="514350" lvl="2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3pPr>
            <a:lvl4pPr marL="685800" lvl="3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4pPr>
            <a:lvl5pPr marL="857250" lvl="4" indent="-8572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9375" b="1"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452438" y="4131090"/>
            <a:ext cx="8239125" cy="46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2063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130131"/>
      </p:ext>
    </p:extLst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dézet">
  <p:cSld name="Idéze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911259" y="5337727"/>
            <a:ext cx="7575020" cy="31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171450" lvl="0" indent="-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1350" b="1"/>
            </a:lvl1pPr>
            <a:lvl2pPr marL="342900" lvl="1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514350" lvl="2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685800" lvl="3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857250" lvl="4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657722" y="2469930"/>
            <a:ext cx="7828557" cy="191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342900" lvl="1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514350" lvl="2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85800" lvl="3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857250" lvl="4" indent="-857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3188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028700" lvl="5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1200150" lvl="6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1371600" lvl="7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1543050" lvl="8" indent="-138446" algn="l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7933958"/>
      </p:ext>
    </p:extLst>
  </p:cSld>
  <p:clrMapOvr>
    <a:masterClrMapping/>
  </p:clrMapOvr>
  <p:hf sldNum="0"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 - hármas">
  <p:cSld name="Fénykép - hárma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910263" y="508000"/>
            <a:ext cx="2789662" cy="2974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4" name="Google Shape;64;p14"/>
          <p:cNvSpPr>
            <a:spLocks noGrp="1"/>
          </p:cNvSpPr>
          <p:nvPr>
            <p:ph type="pic" idx="3"/>
          </p:nvPr>
        </p:nvSpPr>
        <p:spPr>
          <a:xfrm>
            <a:off x="5062538" y="1989138"/>
            <a:ext cx="3914775" cy="6075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5" name="Google Shape;65;p14"/>
          <p:cNvSpPr>
            <a:spLocks noGrp="1"/>
          </p:cNvSpPr>
          <p:nvPr>
            <p:ph type="pic" idx="4"/>
          </p:nvPr>
        </p:nvSpPr>
        <p:spPr>
          <a:xfrm>
            <a:off x="-52388" y="247650"/>
            <a:ext cx="6229350" cy="622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443797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36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">
  <p:cSld name="Fénykép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>
            <a:spLocks noGrp="1"/>
          </p:cNvSpPr>
          <p:nvPr>
            <p:ph type="pic" idx="2"/>
          </p:nvPr>
        </p:nvSpPr>
        <p:spPr>
          <a:xfrm>
            <a:off x="-500062" y="-2762250"/>
            <a:ext cx="10144125" cy="10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hu-HU"/>
              <a:t>Kép beszúrásához kattintson az ikonra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>
              <a:defRPr/>
            </a:pPr>
            <a:fld id="{6FFB5782-FD1F-426D-B99D-C24A57E321E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4980633"/>
      </p:ext>
    </p:extLst>
  </p:cSld>
  <p:clrMapOvr>
    <a:masterClrMapping/>
  </p:clrMapOvr>
  <p:hf sldNum="0"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>
  <p:cSld name="Üre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>
                <a:solidFill>
                  <a:srgbClr val="000000"/>
                </a:solidFill>
              </a:defRPr>
            </a:lvl9pPr>
          </a:lstStyle>
          <a:p>
            <a:pPr>
              <a:defRPr/>
            </a:pPr>
            <a:fld id="{F9610F14-9245-4E29-95EE-42E3E8DD1C6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315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1034415" y="262890"/>
            <a:ext cx="7859552" cy="800100"/>
          </a:xfrm>
          <a:prstGeom prst="rect">
            <a:avLst/>
          </a:prstGeom>
          <a:noFill/>
          <a:ln>
            <a:noFill/>
          </a:ln>
        </p:spPr>
        <p:txBody>
          <a:bodyPr lIns="82283" tIns="82283" rIns="82283" bIns="82283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862965" y="1097280"/>
            <a:ext cx="4071937" cy="5420677"/>
          </a:xfrm>
          <a:prstGeom prst="rect">
            <a:avLst/>
          </a:prstGeom>
          <a:noFill/>
          <a:ln>
            <a:noFill/>
          </a:ln>
        </p:spPr>
        <p:txBody>
          <a:bodyPr lIns="82283" tIns="82283" rIns="82283" bIns="82283" anchor="t" anchorCtr="0"/>
          <a:lstStyle>
            <a:lvl1pPr algn="l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defRPr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68655" indent="-257175" rtl="0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defRPr sz="2500"/>
            </a:lvl2pPr>
            <a:lvl3pPr marL="1028700" indent="-205740" rtl="0">
              <a:lnSpc>
                <a:spcPct val="100000"/>
              </a:lnSpc>
              <a:spcBef>
                <a:spcPts val="432"/>
              </a:spcBef>
              <a:spcAft>
                <a:spcPts val="0"/>
              </a:spcAft>
              <a:defRPr sz="2200"/>
            </a:lvl3pPr>
            <a:lvl4pPr marL="1440180" indent="-20574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defRPr sz="1800"/>
            </a:lvl4pPr>
            <a:lvl5pPr marL="1851660" indent="-20574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defRPr sz="1800"/>
            </a:lvl5pPr>
            <a:lvl6pPr marL="2263140" indent="-205740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defRPr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74620" indent="-205740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defRPr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086100" indent="-205740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defRPr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497580" indent="-205740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defRPr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dt" idx="10"/>
          </p:nvPr>
        </p:nvSpPr>
        <p:spPr>
          <a:xfrm>
            <a:off x="685800" y="6247923"/>
            <a:ext cx="1905953" cy="458627"/>
          </a:xfrm>
          <a:prstGeom prst="rect">
            <a:avLst/>
          </a:prstGeom>
          <a:noFill/>
          <a:ln>
            <a:noFill/>
          </a:ln>
        </p:spPr>
        <p:txBody>
          <a:bodyPr lIns="82283" tIns="82283" rIns="82283" bIns="82283" anchor="t" anchorCtr="0"/>
          <a:lstStyle>
            <a:lvl1pPr marL="0" marR="0" indent="0" algn="l" rtl="0">
              <a:defRPr sz="13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ftr" idx="11"/>
          </p:nvPr>
        </p:nvSpPr>
        <p:spPr>
          <a:xfrm>
            <a:off x="3123248" y="6247923"/>
            <a:ext cx="2897505" cy="458627"/>
          </a:xfrm>
          <a:prstGeom prst="rect">
            <a:avLst/>
          </a:prstGeom>
          <a:noFill/>
          <a:ln>
            <a:noFill/>
          </a:ln>
        </p:spPr>
        <p:txBody>
          <a:bodyPr lIns="82283" tIns="82283" rIns="82283" bIns="82283" anchor="t" anchorCtr="0"/>
          <a:lstStyle>
            <a:lvl1pPr marL="0" marR="0" indent="0" algn="ctr" rtl="0">
              <a:defRPr sz="13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sldNum" idx="12"/>
          </p:nvPr>
        </p:nvSpPr>
        <p:spPr>
          <a:xfrm>
            <a:off x="6552247" y="6247923"/>
            <a:ext cx="1907381" cy="458627"/>
          </a:xfrm>
          <a:prstGeom prst="rect">
            <a:avLst/>
          </a:prstGeom>
          <a:noFill/>
          <a:ln>
            <a:noFill/>
          </a:ln>
        </p:spPr>
        <p:txBody>
          <a:bodyPr lIns="82283" tIns="82283" rIns="82283" bIns="82283" anchor="t" anchorCtr="0"/>
          <a:lstStyle>
            <a:lvl1pPr marL="0" marR="0" indent="0" algn="r" rtl="0">
              <a:defRPr sz="13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855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9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8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48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3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7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DF23-776A-4AC2-89E6-DAA1A86F739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417F-BCBD-4047-B1F7-0790A8821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41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6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defRPr/>
            </a:pPr>
            <a:fld id="{E7EDC57A-B443-4B31-87D7-109ABFF9D05A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1814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2438" y="539750"/>
            <a:ext cx="8239125" cy="716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500563" y="6313584"/>
            <a:ext cx="138189" cy="41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67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defRPr/>
            </a:pPr>
            <a:fld id="{E7EDC57A-B443-4B31-87D7-109ABFF9D05A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492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  <p:sldLayoutId id="2147484103" r:id="rId13"/>
    <p:sldLayoutId id="2147484104" r:id="rId14"/>
    <p:sldLayoutId id="2147484105" r:id="rId15"/>
    <p:sldLayoutId id="2147484106" r:id="rId1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Relationship Id="rId5" Type="http://schemas.openxmlformats.org/officeDocument/2006/relationships/hyperlink" Target="https://en.uni-mate.hu/orientation-2023/2024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Relationship Id="rId6" Type="http://schemas.openxmlformats.org/officeDocument/2006/relationships/hyperlink" Target="https://enterhungary.gov.hu/eh/tajekoztato/en/okmanytaulmanyok" TargetMode="External"/><Relationship Id="rId5" Type="http://schemas.openxmlformats.org/officeDocument/2006/relationships/hyperlink" Target="https://en.uni-mate.hu/web/hungarian-university-of-agriculture-and-life-sciences/student-id" TargetMode="Externa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Relationship Id="rId5" Type="http://schemas.openxmlformats.org/officeDocument/2006/relationships/hyperlink" Target="https://neptunhallgato.uni-mate.hu/hallgato/login.aspx" TargetMode="Externa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learning.uni-mate.hu/" TargetMode="External"/><Relationship Id="rId3" Type="http://schemas.openxmlformats.org/officeDocument/2006/relationships/image" Target="../media/image2.jpg"/><Relationship Id="rId7" Type="http://schemas.openxmlformats.org/officeDocument/2006/relationships/hyperlink" Target="mailto:helpdesk@uni-mate.h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Relationship Id="rId6" Type="http://schemas.openxmlformats.org/officeDocument/2006/relationships/hyperlink" Target="https://it.uni-mate.hu/hu/wifi_connect" TargetMode="External"/><Relationship Id="rId5" Type="http://schemas.openxmlformats.org/officeDocument/2006/relationships/hyperlink" Target="mailto:neptunid@uni-mate.hu" TargetMode="External"/><Relationship Id="rId10" Type="http://schemas.openxmlformats.org/officeDocument/2006/relationships/hyperlink" Target="https://telefonkonyv.uni-mate.hu/index.php?lang=en" TargetMode="External"/><Relationship Id="rId4" Type="http://schemas.openxmlformats.org/officeDocument/2006/relationships/image" Target="../media/image1.jpg"/><Relationship Id="rId9" Type="http://schemas.openxmlformats.org/officeDocument/2006/relationships/hyperlink" Target="mailto:elearning@uni-mate.h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mailto:helpdesk@uni-mate.h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Relationship Id="rId6" Type="http://schemas.openxmlformats.org/officeDocument/2006/relationships/hyperlink" Target="mailto:elearning@uni-mate.hu" TargetMode="External"/><Relationship Id="rId5" Type="http://schemas.openxmlformats.org/officeDocument/2006/relationships/hyperlink" Target="mailto:neptun@uni-mate.hu" TargetMode="Externa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3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7"/>
          <p:cNvGrpSpPr/>
          <p:nvPr/>
        </p:nvGrpSpPr>
        <p:grpSpPr>
          <a:xfrm>
            <a:off x="-11061" y="1623981"/>
            <a:ext cx="6800346" cy="3745758"/>
            <a:chOff x="-29497" y="2044615"/>
            <a:chExt cx="18134255" cy="9988689"/>
          </a:xfrm>
        </p:grpSpPr>
        <p:sp>
          <p:nvSpPr>
            <p:cNvPr id="77" name="Google Shape;77;p17"/>
            <p:cNvSpPr/>
            <p:nvPr/>
          </p:nvSpPr>
          <p:spPr>
            <a:xfrm>
              <a:off x="-29497" y="2044615"/>
              <a:ext cx="11453578" cy="9988688"/>
            </a:xfrm>
            <a:custGeom>
              <a:avLst/>
              <a:gdLst/>
              <a:ahLst/>
              <a:cxnLst/>
              <a:rect l="l" t="t" r="r" b="b"/>
              <a:pathLst>
                <a:path w="23757" h="21600" extrusionOk="0">
                  <a:moveTo>
                    <a:pt x="0" y="0"/>
                  </a:moveTo>
                  <a:lnTo>
                    <a:pt x="21263" y="0"/>
                  </a:lnTo>
                  <a:cubicBezTo>
                    <a:pt x="21485" y="3363"/>
                    <a:pt x="23757" y="7063"/>
                    <a:pt x="23757" y="10812"/>
                  </a:cubicBezTo>
                  <a:cubicBezTo>
                    <a:pt x="23756" y="14554"/>
                    <a:pt x="21484" y="18244"/>
                    <a:pt x="21263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8" name="Google Shape;78;p17"/>
            <p:cNvSpPr/>
            <p:nvPr/>
          </p:nvSpPr>
          <p:spPr>
            <a:xfrm>
              <a:off x="9003666" y="6723760"/>
              <a:ext cx="4145906" cy="5309544"/>
            </a:xfrm>
            <a:custGeom>
              <a:avLst/>
              <a:gdLst/>
              <a:ahLst/>
              <a:cxnLst/>
              <a:rect l="l" t="t" r="r" b="b"/>
              <a:pathLst>
                <a:path w="21978" h="21648" extrusionOk="0">
                  <a:moveTo>
                    <a:pt x="12418" y="45"/>
                  </a:moveTo>
                  <a:lnTo>
                    <a:pt x="0" y="21648"/>
                  </a:lnTo>
                  <a:lnTo>
                    <a:pt x="10222" y="21642"/>
                  </a:lnTo>
                  <a:lnTo>
                    <a:pt x="21978" y="0"/>
                  </a:lnTo>
                  <a:lnTo>
                    <a:pt x="12418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9377212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>
              <a:off x="11552197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flipH="1">
              <a:off x="11854443" y="2044615"/>
              <a:ext cx="3779756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14022763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3" name="Google Shape;83;p17"/>
            <p:cNvSpPr/>
            <p:nvPr/>
          </p:nvSpPr>
          <p:spPr>
            <a:xfrm flipH="1">
              <a:off x="14325003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85" name="Google Shape;85;p17"/>
          <p:cNvSpPr txBox="1"/>
          <p:nvPr/>
        </p:nvSpPr>
        <p:spPr>
          <a:xfrm>
            <a:off x="134265" y="2876922"/>
            <a:ext cx="4576832" cy="1023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algn="ctr"/>
            <a:r>
              <a:rPr lang="hu-HU" sz="3200" b="1" dirty="0">
                <a:solidFill>
                  <a:schemeClr val="bg1"/>
                </a:solidFill>
                <a:latin typeface="Helvetica Neue"/>
                <a:ea typeface="Droid Sans Fallback"/>
                <a:cs typeface="Droid Sans Fallback"/>
              </a:rPr>
              <a:t>PRACTICAL INFO</a:t>
            </a:r>
          </a:p>
          <a:p>
            <a:pPr algn="ctr"/>
            <a:r>
              <a:rPr lang="hu-HU" sz="3200" b="1" dirty="0">
                <a:solidFill>
                  <a:schemeClr val="bg1"/>
                </a:solidFill>
                <a:latin typeface="Helvetica Neue"/>
                <a:ea typeface="Droid Sans Fallback"/>
                <a:cs typeface="Droid Sans Fallback"/>
              </a:rPr>
              <a:t>GÖDÖLLŐ</a:t>
            </a:r>
          </a:p>
        </p:txBody>
      </p:sp>
      <p:sp>
        <p:nvSpPr>
          <p:cNvPr id="86" name="Google Shape;86;p17"/>
          <p:cNvSpPr txBox="1"/>
          <p:nvPr/>
        </p:nvSpPr>
        <p:spPr>
          <a:xfrm>
            <a:off x="842407" y="4855328"/>
            <a:ext cx="2762255" cy="31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800"/>
            </a:pPr>
            <a:r>
              <a:rPr lang="hu-HU" dirty="0">
                <a:solidFill>
                  <a:schemeClr val="bg1"/>
                </a:solidFill>
                <a:latin typeface="Helvetica Neue"/>
                <a:ea typeface="Droid Sans Fallback"/>
                <a:cs typeface="Droid Sans Fallback"/>
              </a:rPr>
              <a:t>5 </a:t>
            </a:r>
            <a:r>
              <a:rPr lang="hu-HU" dirty="0" err="1">
                <a:solidFill>
                  <a:schemeClr val="bg1"/>
                </a:solidFill>
                <a:latin typeface="Helvetica Neue"/>
                <a:ea typeface="Droid Sans Fallback"/>
                <a:cs typeface="Droid Sans Fallback"/>
              </a:rPr>
              <a:t>September</a:t>
            </a:r>
            <a:r>
              <a:rPr lang="hu-HU" dirty="0">
                <a:solidFill>
                  <a:schemeClr val="bg1"/>
                </a:solidFill>
                <a:latin typeface="Helvetica Neue"/>
                <a:ea typeface="Droid Sans Fallback"/>
                <a:cs typeface="Droid Sans Fallback"/>
              </a:rPr>
              <a:t> 2023</a:t>
            </a:r>
            <a:endParaRPr lang="en-GB" dirty="0">
              <a:solidFill>
                <a:schemeClr val="bg1"/>
              </a:solidFill>
              <a:latin typeface="Helvetica Neue"/>
              <a:ea typeface="Droid Sans Fallback"/>
              <a:cs typeface="Droid Sans Fallback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2396" y="2823825"/>
            <a:ext cx="2094093" cy="1106578"/>
          </a:xfrm>
          <a:prstGeom prst="rect">
            <a:avLst/>
          </a:prstGeom>
        </p:spPr>
      </p:pic>
      <p:sp>
        <p:nvSpPr>
          <p:cNvPr id="14" name="Szövegdoboz 13">
            <a:extLst>
              <a:ext uri="{FF2B5EF4-FFF2-40B4-BE49-F238E27FC236}">
                <a16:creationId xmlns:a16="http://schemas.microsoft.com/office/drawing/2014/main" id="{0B88F3A8-B469-475F-AF66-893100F70153}"/>
              </a:ext>
            </a:extLst>
          </p:cNvPr>
          <p:cNvSpPr txBox="1"/>
          <p:nvPr/>
        </p:nvSpPr>
        <p:spPr>
          <a:xfrm>
            <a:off x="251520" y="6258798"/>
            <a:ext cx="91139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600" dirty="0">
                <a:solidFill>
                  <a:srgbClr val="09422E"/>
                </a:solidFill>
                <a:cs typeface="Times New Roman" pitchFamily="18" charset="0"/>
              </a:rPr>
              <a:t>Edit SZABADSZÁLLÁSI          Erasmus </a:t>
            </a:r>
            <a:r>
              <a:rPr lang="en-US" sz="1600" dirty="0">
                <a:solidFill>
                  <a:srgbClr val="09422E"/>
                </a:solidFill>
                <a:cs typeface="Times New Roman" pitchFamily="18" charset="0"/>
              </a:rPr>
              <a:t>Coordinator</a:t>
            </a:r>
            <a:r>
              <a:rPr lang="hu-HU" sz="1600" dirty="0">
                <a:solidFill>
                  <a:srgbClr val="09422E"/>
                </a:solidFill>
                <a:cs typeface="Times New Roman" pitchFamily="18" charset="0"/>
              </a:rPr>
              <a:t>              szabadszallasi.edit@uni-mate.hu</a:t>
            </a:r>
          </a:p>
        </p:txBody>
      </p:sp>
      <p:grpSp>
        <p:nvGrpSpPr>
          <p:cNvPr id="15" name="Google Shape;76;p17">
            <a:extLst>
              <a:ext uri="{FF2B5EF4-FFF2-40B4-BE49-F238E27FC236}">
                <a16:creationId xmlns:a16="http://schemas.microsoft.com/office/drawing/2014/main" id="{3D79C14E-C1A3-414C-A528-D87FC1803CBB}"/>
              </a:ext>
            </a:extLst>
          </p:cNvPr>
          <p:cNvGrpSpPr/>
          <p:nvPr/>
        </p:nvGrpSpPr>
        <p:grpSpPr>
          <a:xfrm>
            <a:off x="2606812" y="6349303"/>
            <a:ext cx="326205" cy="152400"/>
            <a:chOff x="-29497" y="2044615"/>
            <a:chExt cx="18134255" cy="9988689"/>
          </a:xfrm>
        </p:grpSpPr>
        <p:sp>
          <p:nvSpPr>
            <p:cNvPr id="16" name="Google Shape;77;p17">
              <a:extLst>
                <a:ext uri="{FF2B5EF4-FFF2-40B4-BE49-F238E27FC236}">
                  <a16:creationId xmlns:a16="http://schemas.microsoft.com/office/drawing/2014/main" id="{53E5EDB5-E0CB-45F3-AB9C-DE187109F944}"/>
                </a:ext>
              </a:extLst>
            </p:cNvPr>
            <p:cNvSpPr/>
            <p:nvPr/>
          </p:nvSpPr>
          <p:spPr>
            <a:xfrm>
              <a:off x="-29497" y="2044615"/>
              <a:ext cx="11453578" cy="9988688"/>
            </a:xfrm>
            <a:custGeom>
              <a:avLst/>
              <a:gdLst/>
              <a:ahLst/>
              <a:cxnLst/>
              <a:rect l="l" t="t" r="r" b="b"/>
              <a:pathLst>
                <a:path w="23757" h="21600" extrusionOk="0">
                  <a:moveTo>
                    <a:pt x="0" y="0"/>
                  </a:moveTo>
                  <a:lnTo>
                    <a:pt x="21263" y="0"/>
                  </a:lnTo>
                  <a:cubicBezTo>
                    <a:pt x="21485" y="3363"/>
                    <a:pt x="23757" y="7063"/>
                    <a:pt x="23757" y="10812"/>
                  </a:cubicBezTo>
                  <a:cubicBezTo>
                    <a:pt x="23756" y="14554"/>
                    <a:pt x="21484" y="18244"/>
                    <a:pt x="21263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78;p17">
              <a:extLst>
                <a:ext uri="{FF2B5EF4-FFF2-40B4-BE49-F238E27FC236}">
                  <a16:creationId xmlns:a16="http://schemas.microsoft.com/office/drawing/2014/main" id="{D30DD443-AEC7-4AC0-9B62-1F93E946D77A}"/>
                </a:ext>
              </a:extLst>
            </p:cNvPr>
            <p:cNvSpPr/>
            <p:nvPr/>
          </p:nvSpPr>
          <p:spPr>
            <a:xfrm>
              <a:off x="9003666" y="6723760"/>
              <a:ext cx="4145906" cy="5309544"/>
            </a:xfrm>
            <a:custGeom>
              <a:avLst/>
              <a:gdLst/>
              <a:ahLst/>
              <a:cxnLst/>
              <a:rect l="l" t="t" r="r" b="b"/>
              <a:pathLst>
                <a:path w="21978" h="21648" extrusionOk="0">
                  <a:moveTo>
                    <a:pt x="12418" y="45"/>
                  </a:moveTo>
                  <a:lnTo>
                    <a:pt x="0" y="21648"/>
                  </a:lnTo>
                  <a:lnTo>
                    <a:pt x="10222" y="21642"/>
                  </a:lnTo>
                  <a:lnTo>
                    <a:pt x="21978" y="0"/>
                  </a:lnTo>
                  <a:lnTo>
                    <a:pt x="12418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79;p17">
              <a:extLst>
                <a:ext uri="{FF2B5EF4-FFF2-40B4-BE49-F238E27FC236}">
                  <a16:creationId xmlns:a16="http://schemas.microsoft.com/office/drawing/2014/main" id="{2D0E0CFB-D38E-4556-9D69-2FDD6A97CE96}"/>
                </a:ext>
              </a:extLst>
            </p:cNvPr>
            <p:cNvSpPr/>
            <p:nvPr/>
          </p:nvSpPr>
          <p:spPr>
            <a:xfrm flipH="1">
              <a:off x="9377212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80;p17">
              <a:extLst>
                <a:ext uri="{FF2B5EF4-FFF2-40B4-BE49-F238E27FC236}">
                  <a16:creationId xmlns:a16="http://schemas.microsoft.com/office/drawing/2014/main" id="{33668CD4-EAC6-4802-8AE0-91E42989F04C}"/>
                </a:ext>
              </a:extLst>
            </p:cNvPr>
            <p:cNvSpPr/>
            <p:nvPr/>
          </p:nvSpPr>
          <p:spPr>
            <a:xfrm>
              <a:off x="11552197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0" name="Google Shape;81;p17">
              <a:extLst>
                <a:ext uri="{FF2B5EF4-FFF2-40B4-BE49-F238E27FC236}">
                  <a16:creationId xmlns:a16="http://schemas.microsoft.com/office/drawing/2014/main" id="{13D48784-404E-4F11-BC2E-7743DBD4D9B2}"/>
                </a:ext>
              </a:extLst>
            </p:cNvPr>
            <p:cNvSpPr/>
            <p:nvPr/>
          </p:nvSpPr>
          <p:spPr>
            <a:xfrm flipH="1">
              <a:off x="11854443" y="2044615"/>
              <a:ext cx="3779756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1" name="Google Shape;82;p17">
              <a:extLst>
                <a:ext uri="{FF2B5EF4-FFF2-40B4-BE49-F238E27FC236}">
                  <a16:creationId xmlns:a16="http://schemas.microsoft.com/office/drawing/2014/main" id="{8D242E65-8F56-4962-A35A-76658EC2DD44}"/>
                </a:ext>
              </a:extLst>
            </p:cNvPr>
            <p:cNvSpPr/>
            <p:nvPr/>
          </p:nvSpPr>
          <p:spPr>
            <a:xfrm>
              <a:off x="14022763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83;p17">
              <a:extLst>
                <a:ext uri="{FF2B5EF4-FFF2-40B4-BE49-F238E27FC236}">
                  <a16:creationId xmlns:a16="http://schemas.microsoft.com/office/drawing/2014/main" id="{1A6A2482-86E5-48EB-B440-08C2EFD98E87}"/>
                </a:ext>
              </a:extLst>
            </p:cNvPr>
            <p:cNvSpPr/>
            <p:nvPr/>
          </p:nvSpPr>
          <p:spPr>
            <a:xfrm flipH="1">
              <a:off x="14325003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1" name="Google Shape;76;p17">
            <a:extLst>
              <a:ext uri="{FF2B5EF4-FFF2-40B4-BE49-F238E27FC236}">
                <a16:creationId xmlns:a16="http://schemas.microsoft.com/office/drawing/2014/main" id="{C4B6880A-DBDA-4DDA-BB66-94F99543E966}"/>
              </a:ext>
            </a:extLst>
          </p:cNvPr>
          <p:cNvGrpSpPr/>
          <p:nvPr/>
        </p:nvGrpSpPr>
        <p:grpSpPr>
          <a:xfrm>
            <a:off x="5199100" y="6366860"/>
            <a:ext cx="398213" cy="152400"/>
            <a:chOff x="-29497" y="2044615"/>
            <a:chExt cx="18134255" cy="9988689"/>
          </a:xfrm>
        </p:grpSpPr>
        <p:sp>
          <p:nvSpPr>
            <p:cNvPr id="32" name="Google Shape;77;p17">
              <a:extLst>
                <a:ext uri="{FF2B5EF4-FFF2-40B4-BE49-F238E27FC236}">
                  <a16:creationId xmlns:a16="http://schemas.microsoft.com/office/drawing/2014/main" id="{9F90C771-0671-4885-8140-E7A610C8B42F}"/>
                </a:ext>
              </a:extLst>
            </p:cNvPr>
            <p:cNvSpPr/>
            <p:nvPr/>
          </p:nvSpPr>
          <p:spPr>
            <a:xfrm>
              <a:off x="-29497" y="2044615"/>
              <a:ext cx="11453578" cy="9988688"/>
            </a:xfrm>
            <a:custGeom>
              <a:avLst/>
              <a:gdLst/>
              <a:ahLst/>
              <a:cxnLst/>
              <a:rect l="l" t="t" r="r" b="b"/>
              <a:pathLst>
                <a:path w="23757" h="21600" extrusionOk="0">
                  <a:moveTo>
                    <a:pt x="0" y="0"/>
                  </a:moveTo>
                  <a:lnTo>
                    <a:pt x="21263" y="0"/>
                  </a:lnTo>
                  <a:cubicBezTo>
                    <a:pt x="21485" y="3363"/>
                    <a:pt x="23757" y="7063"/>
                    <a:pt x="23757" y="10812"/>
                  </a:cubicBezTo>
                  <a:cubicBezTo>
                    <a:pt x="23756" y="14554"/>
                    <a:pt x="21484" y="18244"/>
                    <a:pt x="21263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" name="Google Shape;78;p17">
              <a:extLst>
                <a:ext uri="{FF2B5EF4-FFF2-40B4-BE49-F238E27FC236}">
                  <a16:creationId xmlns:a16="http://schemas.microsoft.com/office/drawing/2014/main" id="{E18737F2-0155-44ED-A1E9-B920E3D16F74}"/>
                </a:ext>
              </a:extLst>
            </p:cNvPr>
            <p:cNvSpPr/>
            <p:nvPr/>
          </p:nvSpPr>
          <p:spPr>
            <a:xfrm>
              <a:off x="9003666" y="6723760"/>
              <a:ext cx="4145906" cy="5309544"/>
            </a:xfrm>
            <a:custGeom>
              <a:avLst/>
              <a:gdLst/>
              <a:ahLst/>
              <a:cxnLst/>
              <a:rect l="l" t="t" r="r" b="b"/>
              <a:pathLst>
                <a:path w="21978" h="21648" extrusionOk="0">
                  <a:moveTo>
                    <a:pt x="12418" y="45"/>
                  </a:moveTo>
                  <a:lnTo>
                    <a:pt x="0" y="21648"/>
                  </a:lnTo>
                  <a:lnTo>
                    <a:pt x="10222" y="21642"/>
                  </a:lnTo>
                  <a:lnTo>
                    <a:pt x="21978" y="0"/>
                  </a:lnTo>
                  <a:lnTo>
                    <a:pt x="12418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" name="Google Shape;79;p17">
              <a:extLst>
                <a:ext uri="{FF2B5EF4-FFF2-40B4-BE49-F238E27FC236}">
                  <a16:creationId xmlns:a16="http://schemas.microsoft.com/office/drawing/2014/main" id="{1B622378-1E77-453F-B62A-8B26D43E457C}"/>
                </a:ext>
              </a:extLst>
            </p:cNvPr>
            <p:cNvSpPr/>
            <p:nvPr/>
          </p:nvSpPr>
          <p:spPr>
            <a:xfrm flipH="1">
              <a:off x="9377212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" name="Google Shape;80;p17">
              <a:extLst>
                <a:ext uri="{FF2B5EF4-FFF2-40B4-BE49-F238E27FC236}">
                  <a16:creationId xmlns:a16="http://schemas.microsoft.com/office/drawing/2014/main" id="{59990943-DED7-41ED-99B1-D8175357D1B1}"/>
                </a:ext>
              </a:extLst>
            </p:cNvPr>
            <p:cNvSpPr/>
            <p:nvPr/>
          </p:nvSpPr>
          <p:spPr>
            <a:xfrm>
              <a:off x="11552197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" name="Google Shape;81;p17">
              <a:extLst>
                <a:ext uri="{FF2B5EF4-FFF2-40B4-BE49-F238E27FC236}">
                  <a16:creationId xmlns:a16="http://schemas.microsoft.com/office/drawing/2014/main" id="{55E904BB-8F3C-40BE-8A0B-6FB04ACA18A0}"/>
                </a:ext>
              </a:extLst>
            </p:cNvPr>
            <p:cNvSpPr/>
            <p:nvPr/>
          </p:nvSpPr>
          <p:spPr>
            <a:xfrm flipH="1">
              <a:off x="11854443" y="2044615"/>
              <a:ext cx="3779756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7" name="Google Shape;82;p17">
              <a:extLst>
                <a:ext uri="{FF2B5EF4-FFF2-40B4-BE49-F238E27FC236}">
                  <a16:creationId xmlns:a16="http://schemas.microsoft.com/office/drawing/2014/main" id="{BDEED244-8726-4577-9B0E-406CB3F1436E}"/>
                </a:ext>
              </a:extLst>
            </p:cNvPr>
            <p:cNvSpPr/>
            <p:nvPr/>
          </p:nvSpPr>
          <p:spPr>
            <a:xfrm>
              <a:off x="14022763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8" name="Google Shape;83;p17">
              <a:extLst>
                <a:ext uri="{FF2B5EF4-FFF2-40B4-BE49-F238E27FC236}">
                  <a16:creationId xmlns:a16="http://schemas.microsoft.com/office/drawing/2014/main" id="{A291DBA9-62B1-4591-B851-5F73BE52F4A4}"/>
                </a:ext>
              </a:extLst>
            </p:cNvPr>
            <p:cNvSpPr/>
            <p:nvPr/>
          </p:nvSpPr>
          <p:spPr>
            <a:xfrm flipH="1">
              <a:off x="14325003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</a:pPr>
              <a:endParaRPr lang="en-GB" sz="900" dirty="0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717D6130-1EED-4744-A85B-853C50ADAA39}"/>
              </a:ext>
            </a:extLst>
          </p:cNvPr>
          <p:cNvSpPr txBox="1"/>
          <p:nvPr/>
        </p:nvSpPr>
        <p:spPr>
          <a:xfrm>
            <a:off x="520981" y="436902"/>
            <a:ext cx="78488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2400" b="1" dirty="0">
                <a:solidFill>
                  <a:srgbClr val="09422E"/>
                </a:solidFill>
                <a:latin typeface="Helvetica Neue"/>
                <a:ea typeface="Droid Sans Fallback"/>
                <a:cs typeface="Droid Sans Fallback"/>
              </a:rPr>
              <a:t>ORIENTATION 2023/2024 FALL SEMESTER</a:t>
            </a:r>
            <a:endParaRPr lang="en-GB" sz="1800" b="1" dirty="0">
              <a:solidFill>
                <a:srgbClr val="09422E"/>
              </a:solidFill>
              <a:latin typeface="Helvetica Neue"/>
              <a:ea typeface="Droid Sans Fallback"/>
              <a:cs typeface="Droid Sans Fallback"/>
            </a:endParaRPr>
          </a:p>
        </p:txBody>
      </p:sp>
    </p:spTree>
    <p:extLst>
      <p:ext uri="{BB962C8B-B14F-4D97-AF65-F5344CB8AC3E}">
        <p14:creationId xmlns:p14="http://schemas.microsoft.com/office/powerpoint/2010/main" val="150597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4205425" y="2403901"/>
            <a:ext cx="2815956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hu-HU" b="1" dirty="0">
                <a:solidFill>
                  <a:srgbClr val="09422E"/>
                </a:solidFill>
                <a:latin typeface="Helvetica Neue"/>
              </a:rPr>
              <a:t>14 </a:t>
            </a:r>
            <a:r>
              <a:rPr lang="hu-HU" b="1" dirty="0" err="1">
                <a:solidFill>
                  <a:srgbClr val="09422E"/>
                </a:solidFill>
                <a:latin typeface="Helvetica Neue"/>
              </a:rPr>
              <a:t>countries</a:t>
            </a:r>
            <a:endParaRPr lang="hu-HU" b="1" dirty="0">
              <a:solidFill>
                <a:srgbClr val="09422E"/>
              </a:solidFill>
              <a:latin typeface="Helvetica Neue"/>
            </a:endParaRPr>
          </a:p>
          <a:p>
            <a:pPr marL="0" indent="0"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hu-HU" b="1" dirty="0">
                <a:solidFill>
                  <a:srgbClr val="09422E"/>
                </a:solidFill>
                <a:latin typeface="Helvetica Neue"/>
              </a:rPr>
              <a:t>70 Exchange </a:t>
            </a:r>
            <a:r>
              <a:rPr lang="hu-HU" b="1" dirty="0" err="1">
                <a:solidFill>
                  <a:srgbClr val="09422E"/>
                </a:solidFill>
                <a:latin typeface="Helvetica Neue"/>
              </a:rPr>
              <a:t>students</a:t>
            </a:r>
            <a:endParaRPr lang="hu-HU" sz="2000" dirty="0">
              <a:solidFill>
                <a:srgbClr val="09422E"/>
              </a:solidFill>
              <a:latin typeface="Helvetica Neue"/>
            </a:endParaRP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6E768F2C-C51D-4DFC-810E-DA5177F6E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6317"/>
              </p:ext>
            </p:extLst>
          </p:nvPr>
        </p:nvGraphicFramePr>
        <p:xfrm>
          <a:off x="4211960" y="4077072"/>
          <a:ext cx="3387090" cy="802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9058">
                  <a:extLst>
                    <a:ext uri="{9D8B030D-6E8A-4147-A177-3AD203B41FA5}">
                      <a16:colId xmlns:a16="http://schemas.microsoft.com/office/drawing/2014/main" val="212445069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73671466"/>
                    </a:ext>
                  </a:extLst>
                </a:gridCol>
              </a:tblGrid>
              <a:tr h="29605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>
                          <a:solidFill>
                            <a:srgbClr val="09422E"/>
                          </a:solidFill>
                          <a:effectLst/>
                        </a:rPr>
                        <a:t>Szent István Campus - Gödöllő </a:t>
                      </a:r>
                      <a:endParaRPr lang="hu-HU" sz="1600" b="1" i="0" u="none" strike="noStrike" dirty="0">
                        <a:solidFill>
                          <a:srgbClr val="09422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u="none" strike="noStrike" dirty="0">
                          <a:solidFill>
                            <a:srgbClr val="09422E"/>
                          </a:solidFill>
                          <a:effectLst/>
                        </a:rPr>
                        <a:t>36</a:t>
                      </a:r>
                      <a:endParaRPr lang="hu-HU" sz="1600" b="1" i="0" u="none" strike="noStrike" dirty="0">
                        <a:solidFill>
                          <a:srgbClr val="09422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967815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>
                          <a:solidFill>
                            <a:srgbClr val="09422E"/>
                          </a:solidFill>
                          <a:effectLst/>
                        </a:rPr>
                        <a:t>Buda Campus</a:t>
                      </a:r>
                      <a:endParaRPr lang="hu-HU" sz="1600" b="1" i="0" u="none" strike="noStrike">
                        <a:solidFill>
                          <a:srgbClr val="09422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u="none" strike="noStrike" dirty="0">
                          <a:solidFill>
                            <a:srgbClr val="09422E"/>
                          </a:solidFill>
                          <a:effectLst/>
                        </a:rPr>
                        <a:t>32</a:t>
                      </a:r>
                      <a:endParaRPr lang="hu-HU" sz="1600" b="1" i="0" u="none" strike="noStrike" dirty="0">
                        <a:solidFill>
                          <a:srgbClr val="09422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2522858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>
                          <a:solidFill>
                            <a:srgbClr val="09422E"/>
                          </a:solidFill>
                          <a:effectLst/>
                        </a:rPr>
                        <a:t>Kaposvár Campus </a:t>
                      </a:r>
                      <a:endParaRPr lang="hu-HU" sz="1600" b="1" i="0" u="none" strike="noStrike" dirty="0">
                        <a:solidFill>
                          <a:srgbClr val="09422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9422E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128919"/>
                  </a:ext>
                </a:extLst>
              </a:tr>
            </a:tbl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C730B0CF-68B4-4568-BFFD-A4A1F18D9DD0}"/>
              </a:ext>
            </a:extLst>
          </p:cNvPr>
          <p:cNvSpPr txBox="1"/>
          <p:nvPr/>
        </p:nvSpPr>
        <p:spPr>
          <a:xfrm>
            <a:off x="1466155" y="167661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400" b="0" i="0" u="none" strike="noStrike" kern="1200" spc="0" baseline="0">
                <a:solidFill>
                  <a:srgbClr val="5E5E5E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hu-HU" sz="1800" b="1" i="0" dirty="0">
                <a:solidFill>
                  <a:srgbClr val="09422E"/>
                </a:solidFill>
                <a:effectLst/>
              </a:rPr>
              <a:t>Country of </a:t>
            </a:r>
            <a:r>
              <a:rPr lang="hu-HU" sz="1800" b="1" i="0" dirty="0" err="1">
                <a:solidFill>
                  <a:srgbClr val="09422E"/>
                </a:solidFill>
                <a:effectLst/>
              </a:rPr>
              <a:t>birth</a:t>
            </a:r>
            <a:r>
              <a:rPr lang="hu-HU" sz="1800" b="1" i="0" dirty="0">
                <a:solidFill>
                  <a:srgbClr val="09422E"/>
                </a:solidFill>
                <a:effectLst/>
              </a:rPr>
              <a:t>/</a:t>
            </a:r>
            <a:r>
              <a:rPr lang="hu-HU" sz="1800" b="1" i="0" dirty="0" err="1">
                <a:solidFill>
                  <a:srgbClr val="09422E"/>
                </a:solidFill>
                <a:effectLst/>
              </a:rPr>
              <a:t>Nationality</a:t>
            </a:r>
            <a:endParaRPr lang="hu-HU" dirty="0">
              <a:solidFill>
                <a:srgbClr val="09422E"/>
              </a:solidFill>
              <a:effectLst/>
            </a:endParaRP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B3E27283-6D46-8193-EEC0-F8FC9AEFC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89327"/>
              </p:ext>
            </p:extLst>
          </p:nvPr>
        </p:nvGraphicFramePr>
        <p:xfrm>
          <a:off x="922650" y="2276872"/>
          <a:ext cx="2209190" cy="3195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5066">
                  <a:extLst>
                    <a:ext uri="{9D8B030D-6E8A-4147-A177-3AD203B41FA5}">
                      <a16:colId xmlns:a16="http://schemas.microsoft.com/office/drawing/2014/main" val="652326465"/>
                    </a:ext>
                  </a:extLst>
                </a:gridCol>
                <a:gridCol w="1084124">
                  <a:extLst>
                    <a:ext uri="{9D8B030D-6E8A-4147-A177-3AD203B41FA5}">
                      <a16:colId xmlns:a16="http://schemas.microsoft.com/office/drawing/2014/main" val="3791227250"/>
                    </a:ext>
                  </a:extLst>
                </a:gridCol>
              </a:tblGrid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Belgium</a:t>
                      </a:r>
                      <a:endParaRPr lang="hu-HU" sz="12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5091046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France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25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4536377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Georgia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9119024"/>
                  </a:ext>
                </a:extLst>
              </a:tr>
              <a:tr h="228282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Germany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12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744999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Italy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3895262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Kazakhstan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8921727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Lithuania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1202073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Netherlands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584185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Norway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919284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Poland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578557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Romania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9570924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Slovakia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3271260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South Korea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8654010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Spain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409839"/>
                  </a:ext>
                </a:extLst>
              </a:tr>
              <a:tr h="21193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Turkey</a:t>
                      </a:r>
                      <a:endParaRPr lang="hu-HU" sz="12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hu-HU" sz="12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056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33850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827584" y="1916832"/>
            <a:ext cx="78140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6D2A"/>
                </a:solidFill>
                <a:effectLst/>
              </a:rPr>
              <a:t>ACADEMIC CALENDAR 2023/2024 - FALL SEMESTER 2023</a:t>
            </a:r>
            <a:endParaRPr lang="hu-HU" dirty="0">
              <a:solidFill>
                <a:srgbClr val="096D2A"/>
              </a:solidFill>
            </a:endParaRPr>
          </a:p>
          <a:p>
            <a:r>
              <a:rPr lang="hu-HU" dirty="0"/>
              <a:t>   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Enrolment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and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Subject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registration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28 August- 3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September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2023</a:t>
            </a:r>
            <a:br>
              <a:rPr lang="hu-HU" dirty="0"/>
            </a:br>
            <a:r>
              <a:rPr lang="hu-HU" dirty="0"/>
              <a:t>    </a:t>
            </a:r>
            <a:r>
              <a:rPr lang="hu-HU" dirty="0">
                <a:hlinkClick r:id="rId5"/>
              </a:rPr>
              <a:t>ORIENTATION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on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Gödöllő campus:  5-8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September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2023</a:t>
            </a:r>
            <a:br>
              <a:rPr lang="hu-HU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   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Lecture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period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: 4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September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  - 8 December 2023</a:t>
            </a:r>
          </a:p>
          <a:p>
            <a:pPr marL="271463"/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Project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week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: 30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October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– 3 November 2023</a:t>
            </a:r>
            <a:br>
              <a:rPr lang="hu-HU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Exam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period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: 11 December 2023 - 31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January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2024</a:t>
            </a:r>
          </a:p>
          <a:p>
            <a:endParaRPr lang="hu-HU" dirty="0"/>
          </a:p>
          <a:p>
            <a:r>
              <a:rPr lang="hu-HU" b="1" dirty="0">
                <a:solidFill>
                  <a:srgbClr val="096D2A"/>
                </a:solidFill>
                <a:effectLst/>
              </a:rPr>
              <a:t>HOLIDAYS </a:t>
            </a:r>
            <a:r>
              <a:rPr lang="hu-HU" b="1" dirty="0" err="1">
                <a:solidFill>
                  <a:srgbClr val="096D2A"/>
                </a:solidFill>
                <a:effectLst/>
              </a:rPr>
              <a:t>during</a:t>
            </a:r>
            <a:r>
              <a:rPr lang="hu-HU" b="1" dirty="0">
                <a:solidFill>
                  <a:srgbClr val="096D2A"/>
                </a:solidFill>
                <a:effectLst/>
              </a:rPr>
              <a:t> </a:t>
            </a:r>
            <a:r>
              <a:rPr lang="hu-HU" b="1" dirty="0" err="1">
                <a:solidFill>
                  <a:srgbClr val="096D2A"/>
                </a:solidFill>
                <a:effectLst/>
              </a:rPr>
              <a:t>Fall</a:t>
            </a:r>
            <a:r>
              <a:rPr lang="hu-HU" b="1" dirty="0">
                <a:solidFill>
                  <a:srgbClr val="096D2A"/>
                </a:solidFill>
                <a:effectLst/>
              </a:rPr>
              <a:t> </a:t>
            </a:r>
            <a:r>
              <a:rPr lang="hu-HU" b="1" dirty="0" err="1">
                <a:solidFill>
                  <a:srgbClr val="096D2A"/>
                </a:solidFill>
                <a:effectLst/>
              </a:rPr>
              <a:t>Semester</a:t>
            </a:r>
            <a:r>
              <a:rPr lang="hu-HU" b="1" dirty="0">
                <a:solidFill>
                  <a:srgbClr val="096D2A"/>
                </a:solidFill>
                <a:effectLst/>
              </a:rPr>
              <a:t> 2023</a:t>
            </a:r>
            <a:endParaRPr lang="hu-HU" dirty="0">
              <a:solidFill>
                <a:srgbClr val="096D2A"/>
              </a:solidFill>
            </a:endParaRPr>
          </a:p>
          <a:p>
            <a:r>
              <a:rPr lang="hu-HU" dirty="0"/>
              <a:t> 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   23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October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- National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Holiday</a:t>
            </a:r>
            <a:br>
              <a:rPr lang="hu-HU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    1 November -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All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Saints</a:t>
            </a: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' Day</a:t>
            </a:r>
            <a:br>
              <a:rPr lang="hu-HU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hu-HU" dirty="0">
                <a:solidFill>
                  <a:schemeClr val="tx2">
                    <a:lumMod val="10000"/>
                  </a:schemeClr>
                </a:solidFill>
              </a:rPr>
              <a:t>    25 - 26 December - </a:t>
            </a:r>
            <a:r>
              <a:rPr lang="hu-HU" dirty="0" err="1">
                <a:solidFill>
                  <a:schemeClr val="tx2">
                    <a:lumMod val="10000"/>
                  </a:schemeClr>
                </a:solidFill>
              </a:rPr>
              <a:t>Christmas</a:t>
            </a:r>
            <a:endParaRPr lang="hu-H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58667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611560" y="1916832"/>
            <a:ext cx="7704856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422E"/>
                </a:solidFill>
                <a:effectLst/>
              </a:rPr>
              <a:t>„</a:t>
            </a:r>
            <a:r>
              <a:rPr lang="hu-HU" b="1" dirty="0">
                <a:solidFill>
                  <a:srgbClr val="09422E"/>
                </a:solidFill>
              </a:rPr>
              <a:t>S</a:t>
            </a:r>
            <a:r>
              <a:rPr lang="hu-HU" b="1" dirty="0">
                <a:solidFill>
                  <a:srgbClr val="09422E"/>
                </a:solidFill>
                <a:effectLst/>
              </a:rPr>
              <a:t>TUDENT CARD”</a:t>
            </a:r>
          </a:p>
          <a:p>
            <a:endParaRPr lang="hu-HU" b="1" dirty="0">
              <a:solidFill>
                <a:srgbClr val="09422E"/>
              </a:solidFill>
              <a:effectLst/>
            </a:endParaRPr>
          </a:p>
          <a:p>
            <a:pPr marL="571500" lvl="1" indent="-457200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9422E"/>
                </a:solidFill>
                <a:cs typeface="Times New Roman" pitchFamily="18" charset="0"/>
              </a:rPr>
              <a:t>ISIC Student card 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571500" lvl="1" indent="-457200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Student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card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from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home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institution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for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EU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students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–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if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not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used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as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a bank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card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571500" lvl="1" indent="-457200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Temporary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Student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ID „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Card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” – 60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days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571500" lvl="1" indent="-457200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For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Temporary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Student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Card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: 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  <a:hlinkClick r:id="rId5"/>
              </a:rPr>
              <a:t>NEK Data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  <a:hlinkClick r:id="rId5"/>
              </a:rPr>
              <a:t>sheet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RESIDENCE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Student Mobility Residence Permit and Student Mobility Certificate</a:t>
            </a:r>
            <a:endParaRPr lang="hu-HU" b="1" dirty="0">
              <a:solidFill>
                <a:schemeClr val="tx2">
                  <a:lumMod val="10000"/>
                </a:schemeClr>
              </a:solidFill>
            </a:endParaRP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  <a:hlinkClick r:id="rId6"/>
              </a:rPr>
              <a:t>https://enterhungary.gov.hu/eh/tajekoztato/en/okmanytaulmanyok</a:t>
            </a:r>
            <a:endParaRPr lang="hu-HU" b="1" dirty="0">
              <a:solidFill>
                <a:schemeClr val="tx2">
                  <a:lumMod val="10000"/>
                </a:schemeClr>
              </a:solidFill>
            </a:endParaRP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 </a:t>
            </a:r>
          </a:p>
          <a:p>
            <a:pPr marL="114300" lvl="1">
              <a:lnSpc>
                <a:spcPct val="95000"/>
              </a:lnSpc>
              <a:spcAft>
                <a:spcPts val="600"/>
              </a:spcAft>
              <a:buClr>
                <a:srgbClr val="000000"/>
              </a:buClr>
            </a:pP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93839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187624" y="1916832"/>
            <a:ext cx="702595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422E"/>
                </a:solidFill>
              </a:rPr>
              <a:t>LEARNING AGREEMENT</a:t>
            </a:r>
          </a:p>
          <a:p>
            <a:endParaRPr lang="hu-HU" b="1" dirty="0">
              <a:solidFill>
                <a:srgbClr val="09422E"/>
              </a:solidFill>
            </a:endParaRPr>
          </a:p>
          <a:p>
            <a:pPr lvl="1" indent="-3429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Learning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Agreement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/ OLA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Changes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</a:t>
            </a:r>
            <a:endParaRPr lang="en-US" b="1" dirty="0">
              <a:solidFill>
                <a:srgbClr val="09422E"/>
              </a:solidFill>
              <a:cs typeface="Times New Roman" pitchFamily="18" charset="0"/>
            </a:endParaRPr>
          </a:p>
          <a:p>
            <a:pPr lvl="1" indent="-342900">
              <a:lnSpc>
                <a:spcPct val="110000"/>
              </a:lnSpc>
              <a:buClr>
                <a:srgbClr val="000000"/>
              </a:buClr>
              <a:buFont typeface="Arial" pitchFamily="34" charset="0"/>
              <a:buChar char="•"/>
            </a:pP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Deadline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30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September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2023</a:t>
            </a:r>
          </a:p>
          <a:p>
            <a:pPr lvl="1" indent="-342900">
              <a:lnSpc>
                <a:spcPct val="110000"/>
              </a:lnSpc>
              <a:buClr>
                <a:srgbClr val="000000"/>
              </a:buClr>
              <a:buFont typeface="Arial" pitchFamily="34" charset="0"/>
              <a:buChar char="•"/>
            </a:pP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Where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 </a:t>
            </a:r>
            <a:r>
              <a:rPr lang="hu-HU" spc="-50" dirty="0">
                <a:solidFill>
                  <a:srgbClr val="09422E"/>
                </a:solidFill>
                <a:cs typeface="Times New Roman" pitchFamily="18" charset="0"/>
              </a:rPr>
              <a:t>NEPTUN </a:t>
            </a:r>
            <a:r>
              <a:rPr lang="hu-HU" spc="-50" dirty="0" err="1">
                <a:solidFill>
                  <a:srgbClr val="09422E"/>
                </a:solidFill>
                <a:cs typeface="Times New Roman" pitchFamily="18" charset="0"/>
              </a:rPr>
              <a:t>subject</a:t>
            </a:r>
            <a:r>
              <a:rPr lang="hu-HU" spc="-50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spc="-50" dirty="0" err="1">
                <a:solidFill>
                  <a:srgbClr val="09422E"/>
                </a:solidFill>
                <a:cs typeface="Times New Roman" pitchFamily="18" charset="0"/>
              </a:rPr>
              <a:t>registration</a:t>
            </a:r>
            <a:r>
              <a:rPr lang="hu-HU" spc="-50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>
                <a:hlinkClick r:id="rId5"/>
              </a:rPr>
              <a:t>https://neptunhallgato.uni-mate.hu/hallgato/login.aspx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114300" lvl="1">
              <a:lnSpc>
                <a:spcPct val="110000"/>
              </a:lnSpc>
              <a:buClr>
                <a:srgbClr val="000000"/>
              </a:buClr>
            </a:pP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	     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Learning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Agreement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During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the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Mobility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lvl="1" indent="-342900">
              <a:lnSpc>
                <a:spcPct val="110000"/>
              </a:lnSpc>
              <a:buClr>
                <a:srgbClr val="000000"/>
              </a:buClr>
              <a:buFont typeface="Arial" pitchFamily="34" charset="0"/>
              <a:buChar char="•"/>
            </a:pPr>
            <a:endParaRPr lang="hu-HU" sz="1200" dirty="0">
              <a:solidFill>
                <a:srgbClr val="09422E"/>
              </a:solidFill>
              <a:cs typeface="Times New Roman" pitchFamily="18" charset="0"/>
            </a:endParaRPr>
          </a:p>
          <a:p>
            <a:pPr marL="114300" lvl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Timetable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</a:t>
            </a:r>
          </a:p>
          <a:p>
            <a:pPr marL="571500" lvl="1" indent="-457200">
              <a:lnSpc>
                <a:spcPct val="11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Neptun</a:t>
            </a: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pPr marL="571500" lvl="1" indent="-457200">
              <a:lnSpc>
                <a:spcPct val="11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Random e-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mails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by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teachers</a:t>
            </a:r>
            <a:endParaRPr lang="hu-HU" sz="1400" dirty="0">
              <a:solidFill>
                <a:srgbClr val="09422E"/>
              </a:solidFill>
              <a:cs typeface="Times New Roman" pitchFamily="18" charset="0"/>
            </a:endParaRPr>
          </a:p>
          <a:p>
            <a:pPr marL="571500" lvl="1" indent="-457200">
              <a:lnSpc>
                <a:spcPct val="11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Facebook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groups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</a:p>
          <a:p>
            <a:endParaRPr lang="en-US" dirty="0">
              <a:solidFill>
                <a:srgbClr val="094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470964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187624" y="1236639"/>
            <a:ext cx="74540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422E"/>
                </a:solidFill>
              </a:rPr>
              <a:t>NEPTUN, WIFI, E-LEARNING, EMAIL</a:t>
            </a:r>
          </a:p>
          <a:p>
            <a:endParaRPr lang="hu-HU" b="1" dirty="0">
              <a:solidFill>
                <a:srgbClr val="09422E"/>
              </a:solidFill>
              <a:cs typeface="Times New Roman" pitchFamily="18" charset="0"/>
            </a:endParaRPr>
          </a:p>
          <a:p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* JOKER – MATE ID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Activation</a:t>
            </a:r>
            <a:endParaRPr lang="hu-HU" b="1" dirty="0">
              <a:solidFill>
                <a:srgbClr val="09422E"/>
              </a:solidFill>
              <a:cs typeface="Times New Roman" pitchFamily="18" charset="0"/>
            </a:endParaRPr>
          </a:p>
          <a:p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* NEPTUN –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inbox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,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subjects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and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exam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>
                <a:solidFill>
                  <a:srgbClr val="09422E"/>
                </a:solidFill>
                <a:cs typeface="Times New Roman" pitchFamily="18" charset="0"/>
              </a:rPr>
              <a:t>registration</a:t>
            </a:r>
            <a:endParaRPr lang="hu-HU" b="1" dirty="0">
              <a:solidFill>
                <a:srgbClr val="09422E"/>
              </a:solidFill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rgbClr val="000000"/>
              </a:buClr>
            </a:pPr>
            <a:r>
              <a:rPr lang="hu-HU" b="1" dirty="0">
                <a:solidFill>
                  <a:srgbClr val="09422E"/>
                </a:solidFill>
              </a:rPr>
              <a:t>* </a:t>
            </a:r>
            <a:r>
              <a:rPr lang="en-US" b="1" dirty="0" err="1">
                <a:solidFill>
                  <a:srgbClr val="09422E"/>
                </a:solidFill>
              </a:rPr>
              <a:t>Eduroam</a:t>
            </a:r>
            <a:r>
              <a:rPr lang="en-US" b="1" dirty="0">
                <a:solidFill>
                  <a:srgbClr val="09422E"/>
                </a:solidFill>
              </a:rPr>
              <a:t> service (</a:t>
            </a:r>
            <a:r>
              <a:rPr lang="en-US" b="1" dirty="0" err="1">
                <a:solidFill>
                  <a:srgbClr val="09422E"/>
                </a:solidFill>
              </a:rPr>
              <a:t>WiFi</a:t>
            </a:r>
            <a:r>
              <a:rPr lang="en-US" b="1" dirty="0">
                <a:solidFill>
                  <a:srgbClr val="09422E"/>
                </a:solidFill>
              </a:rPr>
              <a:t>)</a:t>
            </a:r>
          </a:p>
          <a:p>
            <a:pPr lvl="1"/>
            <a:r>
              <a:rPr lang="en-US" dirty="0">
                <a:hlinkClick r:id="rId5"/>
              </a:rPr>
              <a:t>neptunid@uni-mate.hu</a:t>
            </a:r>
            <a:endParaRPr lang="en-US" dirty="0"/>
          </a:p>
          <a:p>
            <a:pPr lvl="1"/>
            <a:r>
              <a:rPr lang="en-US" dirty="0">
                <a:solidFill>
                  <a:srgbClr val="09422E"/>
                </a:solidFill>
              </a:rPr>
              <a:t>Configuration instructions for the various systems can be found at:</a:t>
            </a:r>
            <a:br>
              <a:rPr lang="en-US" dirty="0">
                <a:solidFill>
                  <a:srgbClr val="09422E"/>
                </a:solidFill>
              </a:rPr>
            </a:br>
            <a:r>
              <a:rPr lang="en-US" dirty="0">
                <a:hlinkClick r:id="rId6"/>
              </a:rPr>
              <a:t>https://it.uni-mate.hu/hu/wifi_connect</a:t>
            </a:r>
            <a:r>
              <a:rPr lang="en-US" dirty="0"/>
              <a:t>.</a:t>
            </a:r>
            <a:endParaRPr lang="hu-HU" dirty="0"/>
          </a:p>
          <a:p>
            <a:pPr lvl="1"/>
            <a:r>
              <a:rPr lang="hu-HU" dirty="0">
                <a:solidFill>
                  <a:srgbClr val="09422E"/>
                </a:solidFill>
                <a:hlinkClick r:id="rId7"/>
              </a:rPr>
              <a:t>helpdesk@uni-mate.hu</a:t>
            </a:r>
            <a:r>
              <a:rPr lang="hu-HU" dirty="0">
                <a:solidFill>
                  <a:srgbClr val="09422E"/>
                </a:solidFill>
              </a:rPr>
              <a:t> </a:t>
            </a:r>
          </a:p>
          <a:p>
            <a:pPr lvl="1"/>
            <a:endParaRPr lang="hu-HU" dirty="0"/>
          </a:p>
          <a:p>
            <a:pPr marL="0" lvl="1" defTabSz="179388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* E-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learning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</a:t>
            </a:r>
            <a:br>
              <a:rPr lang="hu-HU" b="1" dirty="0">
                <a:solidFill>
                  <a:srgbClr val="09422E"/>
                </a:solidFill>
                <a:cs typeface="Times New Roman" pitchFamily="18" charset="0"/>
              </a:rPr>
            </a:b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      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  <a:hlinkClick r:id="rId8"/>
              </a:rPr>
              <a:t>https://elearning.uni-mate.hu/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</a:p>
          <a:p>
            <a:pPr marL="57150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hu-HU" dirty="0">
                <a:solidFill>
                  <a:srgbClr val="09422E"/>
                </a:solidFill>
              </a:rPr>
              <a:t>- </a:t>
            </a:r>
            <a:r>
              <a:rPr lang="en-US" dirty="0">
                <a:solidFill>
                  <a:srgbClr val="09422E"/>
                </a:solidFill>
              </a:rPr>
              <a:t>Online courses, </a:t>
            </a:r>
            <a:r>
              <a:rPr lang="hu-HU" dirty="0" err="1">
                <a:solidFill>
                  <a:srgbClr val="09422E"/>
                </a:solidFill>
              </a:rPr>
              <a:t>Tests</a:t>
            </a:r>
            <a:r>
              <a:rPr lang="hu-HU" dirty="0">
                <a:solidFill>
                  <a:srgbClr val="09422E"/>
                </a:solidFill>
              </a:rPr>
              <a:t>, D</a:t>
            </a:r>
            <a:r>
              <a:rPr lang="en-US" dirty="0" err="1">
                <a:solidFill>
                  <a:srgbClr val="09422E"/>
                </a:solidFill>
              </a:rPr>
              <a:t>igital</a:t>
            </a:r>
            <a:r>
              <a:rPr lang="en-US" dirty="0">
                <a:solidFill>
                  <a:srgbClr val="09422E"/>
                </a:solidFill>
              </a:rPr>
              <a:t> materials to help your study.</a:t>
            </a:r>
            <a:endParaRPr lang="hu-HU" dirty="0">
              <a:solidFill>
                <a:srgbClr val="09422E"/>
              </a:solidFill>
            </a:endParaRPr>
          </a:p>
          <a:p>
            <a:pPr marL="57150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hu-HU" dirty="0">
                <a:solidFill>
                  <a:srgbClr val="09422E"/>
                </a:solidFill>
              </a:rPr>
              <a:t>- </a:t>
            </a:r>
            <a:r>
              <a:rPr lang="hu-HU" dirty="0" err="1">
                <a:solidFill>
                  <a:srgbClr val="09422E"/>
                </a:solidFill>
              </a:rPr>
              <a:t>Neptun</a:t>
            </a:r>
            <a:r>
              <a:rPr lang="hu-HU" dirty="0">
                <a:solidFill>
                  <a:srgbClr val="09422E"/>
                </a:solidFill>
              </a:rPr>
              <a:t> </a:t>
            </a:r>
            <a:r>
              <a:rPr lang="hu-HU" dirty="0" err="1">
                <a:solidFill>
                  <a:srgbClr val="09422E"/>
                </a:solidFill>
              </a:rPr>
              <a:t>code</a:t>
            </a:r>
            <a:endParaRPr lang="hu-HU" dirty="0">
              <a:solidFill>
                <a:srgbClr val="09422E"/>
              </a:solidFill>
            </a:endParaRPr>
          </a:p>
          <a:p>
            <a:pPr marL="57150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hu-HU" dirty="0">
              <a:solidFill>
                <a:srgbClr val="09422E"/>
              </a:solidFill>
            </a:endParaRPr>
          </a:p>
          <a:p>
            <a:pPr marL="57150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hu-HU" dirty="0">
                <a:solidFill>
                  <a:srgbClr val="09422E"/>
                </a:solidFill>
                <a:hlinkClick r:id="rId9"/>
              </a:rPr>
              <a:t>elearning@uni-mate.hu</a:t>
            </a:r>
            <a:r>
              <a:rPr lang="hu-HU" dirty="0">
                <a:solidFill>
                  <a:srgbClr val="09422E"/>
                </a:solidFill>
              </a:rPr>
              <a:t> </a:t>
            </a:r>
          </a:p>
          <a:p>
            <a:pPr marL="57150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hu-HU" dirty="0">
              <a:solidFill>
                <a:srgbClr val="09422E"/>
              </a:solidFill>
            </a:endParaRPr>
          </a:p>
          <a:p>
            <a:pPr marL="0" lvl="2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*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Phone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book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 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  <a:hlinkClick r:id="rId10"/>
              </a:rPr>
              <a:t>https://telefonkonyv.uni-mate.hu/index.php?lang=en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094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19953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187624" y="1916832"/>
            <a:ext cx="745401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422E"/>
                </a:solidFill>
              </a:rPr>
              <a:t>REPORTING ERROR</a:t>
            </a:r>
            <a:endParaRPr lang="hu-HU" b="1" dirty="0">
              <a:solidFill>
                <a:srgbClr val="09422E"/>
              </a:solidFill>
              <a:cs typeface="Times New Roman" pitchFamily="18" charset="0"/>
            </a:endParaRPr>
          </a:p>
          <a:p>
            <a:endParaRPr lang="hu-HU" dirty="0">
              <a:solidFill>
                <a:srgbClr val="09422E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9422E"/>
                </a:solidFill>
              </a:rPr>
              <a:t>In case of </a:t>
            </a:r>
            <a:r>
              <a:rPr lang="en-US" dirty="0" err="1">
                <a:solidFill>
                  <a:srgbClr val="09422E"/>
                </a:solidFill>
              </a:rPr>
              <a:t>Neptun</a:t>
            </a:r>
            <a:r>
              <a:rPr lang="en-US" dirty="0">
                <a:solidFill>
                  <a:srgbClr val="09422E"/>
                </a:solidFill>
              </a:rPr>
              <a:t>: </a:t>
            </a:r>
            <a:r>
              <a:rPr lang="en-US" dirty="0">
                <a:hlinkClick r:id="rId5"/>
              </a:rPr>
              <a:t>neptun@uni-mate.hu</a:t>
            </a:r>
            <a:br>
              <a:rPr lang="en-US" dirty="0"/>
            </a:br>
            <a:r>
              <a:rPr lang="en-US" dirty="0">
                <a:solidFill>
                  <a:srgbClr val="09422E"/>
                </a:solidFill>
              </a:rPr>
              <a:t>In case of E-learning: </a:t>
            </a:r>
            <a:r>
              <a:rPr lang="en-US" dirty="0">
                <a:hlinkClick r:id="rId6"/>
              </a:rPr>
              <a:t>elearning@uni-mate.hu</a:t>
            </a:r>
            <a:br>
              <a:rPr lang="en-US" dirty="0"/>
            </a:br>
            <a:r>
              <a:rPr lang="en-US" dirty="0">
                <a:solidFill>
                  <a:srgbClr val="09422E"/>
                </a:solidFill>
              </a:rPr>
              <a:t>In any other case: </a:t>
            </a:r>
            <a:r>
              <a:rPr lang="en-US" dirty="0">
                <a:hlinkClick r:id="rId7"/>
              </a:rPr>
              <a:t>helpdesk@uni-mate.hu</a:t>
            </a:r>
            <a:endParaRPr lang="en-US" dirty="0"/>
          </a:p>
          <a:p>
            <a:endParaRPr lang="en-US" dirty="0">
              <a:solidFill>
                <a:srgbClr val="094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28646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187624" y="1916832"/>
            <a:ext cx="7454016" cy="322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rgbClr val="09422E"/>
                </a:solidFill>
              </a:rPr>
              <a:t>STUDENT HOURS</a:t>
            </a:r>
          </a:p>
          <a:p>
            <a:endParaRPr lang="hu-HU" b="1" dirty="0">
              <a:solidFill>
                <a:srgbClr val="09422E"/>
              </a:solidFill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Monday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- </a:t>
            </a: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Wednesday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 13:30-15:00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 err="1">
                <a:solidFill>
                  <a:srgbClr val="09422E"/>
                </a:solidFill>
                <a:cs typeface="Times New Roman" pitchFamily="18" charset="0"/>
              </a:rPr>
              <a:t>Friday</a:t>
            </a: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: NO STUDENT HOURS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sz="1400" dirty="0">
                <a:solidFill>
                  <a:srgbClr val="09422E"/>
                </a:solidFill>
                <a:cs typeface="Times New Roman" pitchFamily="18" charset="0"/>
              </a:rPr>
              <a:t>Back-</a:t>
            </a:r>
            <a:r>
              <a:rPr lang="hu-HU" sz="1400" dirty="0" err="1">
                <a:solidFill>
                  <a:srgbClr val="09422E"/>
                </a:solidFill>
                <a:cs typeface="Times New Roman" pitchFamily="18" charset="0"/>
              </a:rPr>
              <a:t>office</a:t>
            </a:r>
            <a:r>
              <a:rPr lang="hu-HU" sz="1400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sz="1400" dirty="0" err="1">
                <a:solidFill>
                  <a:srgbClr val="09422E"/>
                </a:solidFill>
                <a:cs typeface="Times New Roman" pitchFamily="18" charset="0"/>
              </a:rPr>
              <a:t>hours</a:t>
            </a:r>
            <a:r>
              <a:rPr lang="hu-HU" sz="1400" dirty="0">
                <a:solidFill>
                  <a:srgbClr val="09422E"/>
                </a:solidFill>
                <a:cs typeface="Times New Roman" pitchFamily="18" charset="0"/>
              </a:rPr>
              <a:t>: </a:t>
            </a:r>
            <a:r>
              <a:rPr lang="hu-HU" sz="1400" dirty="0" err="1">
                <a:solidFill>
                  <a:srgbClr val="09422E"/>
                </a:solidFill>
                <a:cs typeface="Times New Roman" pitchFamily="18" charset="0"/>
              </a:rPr>
              <a:t>Mon-Thurs</a:t>
            </a:r>
            <a:r>
              <a:rPr lang="hu-HU" sz="1400" dirty="0">
                <a:solidFill>
                  <a:srgbClr val="09422E"/>
                </a:solidFill>
                <a:cs typeface="Times New Roman" pitchFamily="18" charset="0"/>
              </a:rPr>
              <a:t> 08:00-16:00, </a:t>
            </a:r>
            <a:r>
              <a:rPr lang="hu-HU" sz="1400" dirty="0" err="1">
                <a:solidFill>
                  <a:srgbClr val="09422E"/>
                </a:solidFill>
                <a:cs typeface="Times New Roman" pitchFamily="18" charset="0"/>
              </a:rPr>
              <a:t>Fri</a:t>
            </a:r>
            <a:r>
              <a:rPr lang="hu-HU" sz="1400" dirty="0">
                <a:solidFill>
                  <a:srgbClr val="09422E"/>
                </a:solidFill>
                <a:cs typeface="Times New Roman" pitchFamily="18" charset="0"/>
              </a:rPr>
              <a:t>: 08:00-14:00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hu-HU" sz="1400" b="1" dirty="0">
              <a:solidFill>
                <a:srgbClr val="09422E"/>
              </a:solidFill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Or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appointment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by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email/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fb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 </a:t>
            </a:r>
            <a:r>
              <a:rPr lang="hu-HU" b="1" dirty="0" err="1">
                <a:solidFill>
                  <a:srgbClr val="09422E"/>
                </a:solidFill>
                <a:cs typeface="Times New Roman" pitchFamily="18" charset="0"/>
              </a:rPr>
              <a:t>message</a:t>
            </a:r>
            <a:r>
              <a:rPr lang="hu-HU" b="1" dirty="0">
                <a:solidFill>
                  <a:srgbClr val="09422E"/>
                </a:solidFill>
                <a:cs typeface="Times New Roman" pitchFamily="18" charset="0"/>
              </a:rPr>
              <a:t>: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>
                <a:solidFill>
                  <a:srgbClr val="09422E"/>
                </a:solidFill>
                <a:cs typeface="Times New Roman" pitchFamily="18" charset="0"/>
              </a:rPr>
              <a:t>szabadszallasi.edit@uni-mate.hu</a:t>
            </a:r>
            <a:endParaRPr lang="en-US" dirty="0">
              <a:solidFill>
                <a:srgbClr val="09422E"/>
              </a:solidFill>
              <a:cs typeface="Times New Roman" pitchFamily="18" charset="0"/>
            </a:endParaRPr>
          </a:p>
          <a:p>
            <a:pPr lvl="1" indent="-342900">
              <a:lnSpc>
                <a:spcPct val="110000"/>
              </a:lnSpc>
              <a:buClr>
                <a:srgbClr val="000000"/>
              </a:buClr>
              <a:buFont typeface="Arial" pitchFamily="34" charset="0"/>
              <a:buChar char="•"/>
            </a:pPr>
            <a:endParaRPr lang="hu-HU" dirty="0">
              <a:solidFill>
                <a:srgbClr val="09422E"/>
              </a:solidFill>
              <a:cs typeface="Times New Roman" pitchFamily="18" charset="0"/>
            </a:endParaRPr>
          </a:p>
          <a:p>
            <a:endParaRPr lang="en-US" dirty="0">
              <a:solidFill>
                <a:srgbClr val="094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70188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5472608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Practical</a:t>
            </a:r>
            <a:r>
              <a:rPr lang="hu-HU" altLang="hu-HU" sz="2400" dirty="0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 </a:t>
            </a:r>
            <a:r>
              <a:rPr lang="hu-HU" altLang="hu-HU" sz="2400" dirty="0" err="1">
                <a:solidFill>
                  <a:schemeClr val="bg1"/>
                </a:solidFill>
                <a:latin typeface="Calibri" pitchFamily="34" charset="0"/>
                <a:ea typeface="ＭＳ Ｐゴシック"/>
                <a:cs typeface="Times New Roman" pitchFamily="18" charset="0"/>
                <a:sym typeface="Times New Roman" pitchFamily="18" charset="0"/>
              </a:rPr>
              <a:t>Information</a:t>
            </a:r>
            <a:endParaRPr lang="en-GB" altLang="hu-HU" sz="2400" b="1" dirty="0">
              <a:solidFill>
                <a:schemeClr val="bg1"/>
              </a:solidFill>
              <a:latin typeface="Calibri" pitchFamily="34" charset="0"/>
              <a:ea typeface="ＭＳ Ｐゴシック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777" y="44624"/>
            <a:ext cx="1817863" cy="96061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0B9F2402-14C0-4CC6-A928-F0660AA7318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56133" y="1340768"/>
            <a:ext cx="7231735" cy="5007976"/>
          </a:xfrm>
          <a:prstGeom prst="rect">
            <a:avLst/>
          </a:prstGeom>
        </p:spPr>
      </p:pic>
      <p:sp>
        <p:nvSpPr>
          <p:cNvPr id="4" name="Téglalap 3">
            <a:extLst>
              <a:ext uri="{FF2B5EF4-FFF2-40B4-BE49-F238E27FC236}">
                <a16:creationId xmlns:a16="http://schemas.microsoft.com/office/drawing/2014/main" id="{842F2232-34F0-4BCD-8BF1-78D812D2A6F3}"/>
              </a:ext>
            </a:extLst>
          </p:cNvPr>
          <p:cNvSpPr/>
          <p:nvPr/>
        </p:nvSpPr>
        <p:spPr>
          <a:xfrm>
            <a:off x="956132" y="3789040"/>
            <a:ext cx="4695988" cy="864096"/>
          </a:xfrm>
          <a:prstGeom prst="rect">
            <a:avLst/>
          </a:prstGeom>
          <a:solidFill>
            <a:srgbClr val="FFEF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EBA2684-7D27-4155-8847-D16AFC059C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7004" y="3789040"/>
            <a:ext cx="163521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82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éma2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éma2" id="{AD8D12F9-8A02-42AD-B8B0-96D022B263E0}" vid="{9E7DD2DE-52A5-4872-96EF-44EBB12A25A0}"/>
    </a:ext>
  </a:extLst>
</a:theme>
</file>

<file path=ppt/theme/theme3.xml><?xml version="1.0" encoding="utf-8"?>
<a:theme xmlns:a="http://schemas.openxmlformats.org/drawingml/2006/main" name="1_Téma2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éma2" id="{AD8D12F9-8A02-42AD-B8B0-96D022B263E0}" vid="{9E7DD2DE-52A5-4872-96EF-44EBB12A25A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Téma1</Template>
  <TotalTime>10057</TotalTime>
  <Words>674</Words>
  <Application>Microsoft Office PowerPoint</Application>
  <PresentationFormat>Diavetítés a képernyőre (4:3 oldalarány)</PresentationFormat>
  <Paragraphs>171</Paragraphs>
  <Slides>9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3</vt:i4>
      </vt:variant>
      <vt:variant>
        <vt:lpstr>Diacímek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Helvetica Neue</vt:lpstr>
      <vt:lpstr>Times New Roman</vt:lpstr>
      <vt:lpstr>Wingdings</vt:lpstr>
      <vt:lpstr>1_Egyéni tervezés</vt:lpstr>
      <vt:lpstr>Téma2</vt:lpstr>
      <vt:lpstr>1_Téma2</vt:lpstr>
      <vt:lpstr>PowerPoint-bemutató</vt:lpstr>
      <vt:lpstr>Practical Information</vt:lpstr>
      <vt:lpstr>Practical Information</vt:lpstr>
      <vt:lpstr>Practical Information</vt:lpstr>
      <vt:lpstr>Practical Information</vt:lpstr>
      <vt:lpstr>Practical Information</vt:lpstr>
      <vt:lpstr>Practical Information</vt:lpstr>
      <vt:lpstr>Practical Information</vt:lpstr>
      <vt:lpstr>Practical Information</vt:lpstr>
    </vt:vector>
  </TitlesOfParts>
  <Company>SZIE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Szövegminta</dc:title>
  <dc:creator>Dr. Tarr Zsuzsanna</dc:creator>
  <cp:lastModifiedBy>Szabadszállási Edit</cp:lastModifiedBy>
  <cp:revision>635</cp:revision>
  <cp:lastPrinted>2020-09-28T06:43:41Z</cp:lastPrinted>
  <dcterms:created xsi:type="dcterms:W3CDTF">2012-02-23T08:50:24Z</dcterms:created>
  <dcterms:modified xsi:type="dcterms:W3CDTF">2023-09-04T15:00:39Z</dcterms:modified>
</cp:coreProperties>
</file>