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0" r:id="rId1"/>
    <p:sldMasterId id="2147484090" r:id="rId2"/>
  </p:sldMasterIdLst>
  <p:notesMasterIdLst>
    <p:notesMasterId r:id="rId21"/>
  </p:notesMasterIdLst>
  <p:handoutMasterIdLst>
    <p:handoutMasterId r:id="rId22"/>
  </p:handoutMasterIdLst>
  <p:sldIdLst>
    <p:sldId id="396" r:id="rId3"/>
    <p:sldId id="2134807616" r:id="rId4"/>
    <p:sldId id="2134807592" r:id="rId5"/>
    <p:sldId id="2134807593" r:id="rId6"/>
    <p:sldId id="346" r:id="rId7"/>
    <p:sldId id="418" r:id="rId8"/>
    <p:sldId id="417" r:id="rId9"/>
    <p:sldId id="416" r:id="rId10"/>
    <p:sldId id="2134807602" r:id="rId11"/>
    <p:sldId id="2134807607" r:id="rId12"/>
    <p:sldId id="2134807610" r:id="rId13"/>
    <p:sldId id="2134807598" r:id="rId14"/>
    <p:sldId id="2134807604" r:id="rId15"/>
    <p:sldId id="2134807601" r:id="rId16"/>
    <p:sldId id="2134807618" r:id="rId17"/>
    <p:sldId id="2134807617" r:id="rId18"/>
    <p:sldId id="2134807609" r:id="rId19"/>
    <p:sldId id="257" r:id="rId20"/>
  </p:sldIdLst>
  <p:sldSz cx="9144000" cy="6858000" type="screen4x3"/>
  <p:notesSz cx="9866313" cy="6735763"/>
  <p:defaultTextStyle>
    <a:defPPr>
      <a:defRPr lang="hu-H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pp Szilvia" initials="PS" lastIdx="1" clrIdx="0">
    <p:extLst>
      <p:ext uri="{19B8F6BF-5375-455C-9EA6-DF929625EA0E}">
        <p15:presenceInfo xmlns:p15="http://schemas.microsoft.com/office/powerpoint/2012/main" userId="Papp Szilv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73E"/>
    <a:srgbClr val="000000"/>
    <a:srgbClr val="096D2A"/>
    <a:srgbClr val="09422E"/>
    <a:srgbClr val="7A0000"/>
    <a:srgbClr val="DDDDDD"/>
    <a:srgbClr val="727169"/>
    <a:srgbClr val="5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628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B989C2-9ADA-4B55-B35C-C823A36CBDCE}" type="datetimeFigureOut">
              <a:rPr lang="hu-HU"/>
              <a:pPr>
                <a:defRPr/>
              </a:pPr>
              <a:t>2025. 02. 21.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628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A19E77-E672-4B5F-90E0-2FA14C21D7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21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8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560150-D6F4-49DF-815C-AE4C086418D2}" type="datetimeFigureOut">
              <a:rPr lang="hu-HU"/>
              <a:pPr>
                <a:defRPr/>
              </a:pPr>
              <a:t>2025. 02. 21.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6" tIns="45677" rIns="91356" bIns="45677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356" tIns="45677" rIns="91356" bIns="45677" rtlCol="0">
            <a:normAutofit/>
          </a:bodyPr>
          <a:lstStyle/>
          <a:p>
            <a:pPr lvl="0"/>
            <a:r>
              <a:rPr lang="et-EE" noProof="0"/>
              <a:t>Click to edit Master text styles</a:t>
            </a:r>
          </a:p>
          <a:p>
            <a:pPr lvl="1"/>
            <a:r>
              <a:rPr lang="et-EE" noProof="0"/>
              <a:t>Second level</a:t>
            </a:r>
          </a:p>
          <a:p>
            <a:pPr lvl="2"/>
            <a:r>
              <a:rPr lang="et-EE" noProof="0"/>
              <a:t>Third level</a:t>
            </a:r>
          </a:p>
          <a:p>
            <a:pPr lvl="3"/>
            <a:r>
              <a:rPr lang="et-EE" noProof="0"/>
              <a:t>Fourth level</a:t>
            </a:r>
          </a:p>
          <a:p>
            <a:pPr lvl="4"/>
            <a:r>
              <a:rPr lang="et-EE" noProof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8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BD4162-7756-49E1-A006-D16B8C3591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8595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589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DF54367-662F-E6AE-B583-C20C3BF2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0D7C0345-01A0-487F-2FDC-F0B19E3633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ACBF693A-2B1D-8130-465D-39AB24590B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31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DF54367-662F-E6AE-B583-C20C3BF2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0D7C0345-01A0-487F-2FDC-F0B19E3633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ACBF693A-2B1D-8130-465D-39AB24590B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56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5FAB927-4C20-50BD-6EC2-1EE4A77EA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94F99722-17C8-B173-4801-40CFFB5B3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3C290709-3E53-CD55-9B90-FD0AE890BD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490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B9D676D-CC47-AD9B-2EB1-D5D4FDA4E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981D1BC0-1B75-6224-EC8D-F79C938060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34703E56-BF93-BEA0-F32B-8A7B062BC2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86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343D17-0CCF-CD6E-1AD4-DBCD2A24A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42744861-6673-9FB0-8497-7857447D6B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FA2723B6-B982-8799-6265-7DB38AC85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89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343D17-0CCF-CD6E-1AD4-DBCD2A24A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42744861-6673-9FB0-8497-7857447D6B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FA2723B6-B982-8799-6265-7DB38AC85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09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343D17-0CCF-CD6E-1AD4-DBCD2A24A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42744861-6673-9FB0-8497-7857447D6B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FA2723B6-B982-8799-6265-7DB38AC85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10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DBEF55D-4201-0222-5D3E-8ACAB720C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C5C73DE2-3198-9150-26E4-9E76A7B389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F86A33D2-C862-74F5-39E6-08E29DB52A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84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EA53C68-6F5E-3772-148C-2B472551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47E9BC02-60B7-56A9-E3C3-9F58677FD9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1CA7B579-EE91-7491-FE22-7A09710A8E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7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/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06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/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8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2279" indent="-228388" defTabSz="45677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69057" indent="-228388" defTabSz="45677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5835" indent="-228388" defTabSz="45677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2612" indent="-228388" defTabSz="45677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3556" algn="l"/>
                <a:tab pos="1827112" algn="l"/>
                <a:tab pos="2740668" algn="l"/>
                <a:tab pos="3654223" algn="l"/>
                <a:tab pos="4567779" algn="l"/>
                <a:tab pos="5481335" algn="l"/>
                <a:tab pos="6394891" algn="l"/>
                <a:tab pos="7308448" algn="l"/>
                <a:tab pos="8222003" algn="l"/>
                <a:tab pos="9135559" algn="l"/>
                <a:tab pos="1004911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EF8233-16E5-44E5-B171-A7745E87053A}" type="slidenum">
              <a:rPr lang="en-US" altLang="hu-HU" smtClean="0">
                <a:ea typeface="DejaVu Sans"/>
                <a:cs typeface="DejaVu Sans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hu-HU">
              <a:ea typeface="DejaVu Sans"/>
              <a:cs typeface="DejaVu Sans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15512" y="3199488"/>
            <a:ext cx="7235297" cy="303109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 altLang="hu-H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4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126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32770" name="Shape 127"/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2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126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32770" name="Shape 127"/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89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126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34818" name="Shape 127"/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65D273A-27C7-8F4A-7CC6-9EED86F6E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26">
            <a:extLst>
              <a:ext uri="{FF2B5EF4-FFF2-40B4-BE49-F238E27FC236}">
                <a16:creationId xmlns:a16="http://schemas.microsoft.com/office/drawing/2014/main" id="{0BACBAB3-9FAF-CAEF-C0A3-E210B2FE98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23554" name="Shape 127">
            <a:extLst>
              <a:ext uri="{FF2B5EF4-FFF2-40B4-BE49-F238E27FC236}">
                <a16:creationId xmlns:a16="http://schemas.microsoft.com/office/drawing/2014/main" id="{20D5C8AB-13DB-7027-7533-9430C45D26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15512" y="3199489"/>
            <a:ext cx="7235297" cy="1963487"/>
          </a:xfrm>
          <a:noFill/>
        </p:spPr>
        <p:txBody>
          <a:bodyPr wrap="square" lIns="91341" tIns="45657" rIns="91341" bIns="45657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endParaRPr lang="hu-HU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5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32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27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899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" type="title">
  <p:cSld name="Cí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350" b="1"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1pPr>
            <a:lvl2pPr marL="342900" lvl="1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2pPr>
            <a:lvl3pPr marL="514350" lvl="2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3pPr>
            <a:lvl4pPr marL="685800" lvl="3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4pPr>
            <a:lvl5pPr marL="857250" lvl="4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9415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pirend">
  <p:cSld name="Napirend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52438" y="539750"/>
            <a:ext cx="8239125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/>
            </a:lvl1pPr>
            <a:lvl2pPr marL="342900" lvl="1" indent="-85725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/>
            </a:lvl2pPr>
            <a:lvl3pPr marL="514350" lvl="2" indent="-85725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/>
            </a:lvl3pPr>
            <a:lvl4pPr marL="685800" lvl="3" indent="-85725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/>
            </a:lvl4pPr>
            <a:lvl5pPr marL="857250" lvl="4" indent="-85725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088071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otó">
  <p:cSld name="Cím és fotó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>
            <a:spLocks noGrp="1"/>
          </p:cNvSpPr>
          <p:nvPr>
            <p:ph type="pic" idx="2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u-HU"/>
              <a:t>Kép beszúrásához kattintson az ikonra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52438" y="3562350"/>
            <a:ext cx="8239125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52884" y="553069"/>
            <a:ext cx="8238233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350" b="1"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452438" y="5804955"/>
            <a:ext cx="8239125" cy="55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1pPr>
            <a:lvl2pPr marL="342900" lvl="1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2pPr>
            <a:lvl3pPr marL="514350" lvl="2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3pPr>
            <a:lvl4pPr marL="685800" lvl="3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4pPr>
            <a:lvl5pPr marL="857250" lvl="4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989764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ásik cím és fotó ">
  <p:cSld name="Másik cím és fotó 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>
            <a:spLocks noGrp="1"/>
          </p:cNvSpPr>
          <p:nvPr>
            <p:ph type="pic" idx="2"/>
          </p:nvPr>
        </p:nvSpPr>
        <p:spPr>
          <a:xfrm>
            <a:off x="4114800" y="-101600"/>
            <a:ext cx="4554314" cy="706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u-HU"/>
              <a:t>Kép beszúrásához kattintson az ikonra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452438" y="635000"/>
            <a:ext cx="3667125" cy="29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452438" y="3530288"/>
            <a:ext cx="3667125" cy="269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1pPr>
            <a:lvl2pPr marL="342900" lvl="1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2pPr>
            <a:lvl3pPr marL="514350" lvl="2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3pPr>
            <a:lvl4pPr marL="685800" lvl="3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4pPr>
            <a:lvl5pPr marL="857250" lvl="4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4500563" y="6315701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7896107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lsorolásjelek">
  <p:cSld name="Felsorolásjele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678953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, listajelek és fénykép">
  <p:cSld name="Cím, listajelek és fénykép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452438" y="1186481"/>
            <a:ext cx="3667125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452438" y="2124252"/>
            <a:ext cx="3667125" cy="412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1" name="Google Shape;41;p8"/>
          <p:cNvSpPr>
            <a:spLocks noGrp="1"/>
          </p:cNvSpPr>
          <p:nvPr>
            <p:ph type="pic" idx="3"/>
          </p:nvPr>
        </p:nvSpPr>
        <p:spPr>
          <a:xfrm>
            <a:off x="4572000" y="-203633"/>
            <a:ext cx="4093828" cy="727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u-HU"/>
              <a:t>Kép beszúrásához kattintson az ikonra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52438" y="539750"/>
            <a:ext cx="3667125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6586010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">
  <p:cSld name="Szakasz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452436" y="2266950"/>
            <a:ext cx="8239127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4500563" y="6315701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83049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>
  <p:cSld name="Csak cím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452438" y="539750"/>
            <a:ext cx="8239125" cy="71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1838246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325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gállapítás">
  <p:cSld name="Megállapítá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452438" y="2460422"/>
            <a:ext cx="8239125" cy="1937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171450" lvl="0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lvl="1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14350" lvl="2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685800" lvl="3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857250" lvl="4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435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48557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gadhatatlan tény">
  <p:cSld name="Tagadhatatlan tén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452438" y="537964"/>
            <a:ext cx="8239125" cy="36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171450" lvl="0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9375" b="1"/>
            </a:lvl1pPr>
            <a:lvl2pPr marL="342900" lvl="1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9375" b="1"/>
            </a:lvl2pPr>
            <a:lvl3pPr marL="514350" lvl="2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9375" b="1"/>
            </a:lvl3pPr>
            <a:lvl4pPr marL="685800" lvl="3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9375" b="1"/>
            </a:lvl4pPr>
            <a:lvl5pPr marL="857250" lvl="4" indent="-8572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9375" b="1"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452438" y="4131090"/>
            <a:ext cx="8239125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171450" lvl="0" indent="-857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063" b="1"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8130131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">
  <p:cSld name="Idéze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911259" y="5337727"/>
            <a:ext cx="7575020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350" b="1"/>
            </a:lvl1pPr>
            <a:lvl2pPr marL="342900" lvl="1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514350" lvl="2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685800" lvl="3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857250" lvl="4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2"/>
          </p:nvPr>
        </p:nvSpPr>
        <p:spPr>
          <a:xfrm>
            <a:off x="657722" y="2469930"/>
            <a:ext cx="7828557" cy="191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8572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lvl="1" indent="-8572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14350" lvl="2" indent="-8572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685800" lvl="3" indent="-8572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857250" lvl="4" indent="-8572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028700" lvl="5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200150" lvl="6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371600" lvl="7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1543050" lvl="8" indent="-138446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7933958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énykép - hármas">
  <p:cSld name="Fénykép - hárma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910263" y="508000"/>
            <a:ext cx="2789662" cy="297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u-HU"/>
              <a:t>Kép beszúrásához kattintson az ikonra</a:t>
            </a:r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3"/>
          </p:nvPr>
        </p:nvSpPr>
        <p:spPr>
          <a:xfrm>
            <a:off x="5062538" y="1989138"/>
            <a:ext cx="3914775" cy="6075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u-HU"/>
              <a:t>Kép beszúrásához kattintson az ikonra</a:t>
            </a:r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4"/>
          </p:nvPr>
        </p:nvSpPr>
        <p:spPr>
          <a:xfrm>
            <a:off x="-52388" y="247650"/>
            <a:ext cx="6229350" cy="622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u-HU"/>
              <a:t>Kép beszúrásához kattintson az ikonra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4437975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énykép">
  <p:cSld name="Fénykép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>
            <a:spLocks noGrp="1"/>
          </p:cNvSpPr>
          <p:nvPr>
            <p:ph type="pic" idx="2"/>
          </p:nvPr>
        </p:nvSpPr>
        <p:spPr>
          <a:xfrm>
            <a:off x="-500062" y="-2762250"/>
            <a:ext cx="1014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u-HU"/>
              <a:t>Kép beszúrásához kattintson az ikonra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6FFB5782-FD1F-426D-B99D-C24A57E321E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4980633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fld id="{F9610F14-9245-4E29-95EE-42E3E8DD1C6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3154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034415" y="262890"/>
            <a:ext cx="7859552" cy="800100"/>
          </a:xfrm>
          <a:prstGeom prst="rect">
            <a:avLst/>
          </a:prstGeom>
          <a:noFill/>
          <a:ln>
            <a:noFill/>
          </a:ln>
        </p:spPr>
        <p:txBody>
          <a:bodyPr lIns="82283" tIns="82283" rIns="82283" bIns="82283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62965" y="1097280"/>
            <a:ext cx="4071937" cy="5420677"/>
          </a:xfrm>
          <a:prstGeom prst="rect">
            <a:avLst/>
          </a:prstGeom>
          <a:noFill/>
          <a:ln>
            <a:noFill/>
          </a:ln>
        </p:spPr>
        <p:txBody>
          <a:bodyPr lIns="82283" tIns="82283" rIns="82283" bIns="82283" anchor="t" anchorCtr="0"/>
          <a:lstStyle>
            <a:lvl1pPr algn="l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68655" indent="-257175" rtl="0">
              <a:lnSpc>
                <a:spcPct val="100000"/>
              </a:lnSpc>
              <a:spcBef>
                <a:spcPts val="504"/>
              </a:spcBef>
              <a:spcAft>
                <a:spcPts val="0"/>
              </a:spcAft>
              <a:defRPr sz="2500"/>
            </a:lvl2pPr>
            <a:lvl3pPr marL="1028700" indent="-205740" rtl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defRPr sz="2200"/>
            </a:lvl3pPr>
            <a:lvl4pPr marL="1440180" indent="-205740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 sz="1800"/>
            </a:lvl4pPr>
            <a:lvl5pPr marL="1851660" indent="-205740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defRPr sz="1800"/>
            </a:lvl5pPr>
            <a:lvl6pPr marL="2263140" indent="-205740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674620" indent="-205740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086100" indent="-205740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497580" indent="-205740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dt" idx="10"/>
          </p:nvPr>
        </p:nvSpPr>
        <p:spPr>
          <a:xfrm>
            <a:off x="685800" y="6247923"/>
            <a:ext cx="1905953" cy="458627"/>
          </a:xfrm>
          <a:prstGeom prst="rect">
            <a:avLst/>
          </a:prstGeom>
          <a:noFill/>
          <a:ln>
            <a:noFill/>
          </a:ln>
        </p:spPr>
        <p:txBody>
          <a:bodyPr lIns="82283" tIns="82283" rIns="82283" bIns="82283" anchor="t" anchorCtr="0"/>
          <a:lstStyle>
            <a:lvl1pPr marL="0" marR="0" indent="0" algn="l" rtl="0">
              <a:defRPr sz="13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ftr" idx="11"/>
          </p:nvPr>
        </p:nvSpPr>
        <p:spPr>
          <a:xfrm>
            <a:off x="3123248" y="6247923"/>
            <a:ext cx="2897505" cy="458627"/>
          </a:xfrm>
          <a:prstGeom prst="rect">
            <a:avLst/>
          </a:prstGeom>
          <a:noFill/>
          <a:ln>
            <a:noFill/>
          </a:ln>
        </p:spPr>
        <p:txBody>
          <a:bodyPr lIns="82283" tIns="82283" rIns="82283" bIns="82283" anchor="t" anchorCtr="0"/>
          <a:lstStyle>
            <a:lvl1pPr marL="0" marR="0" indent="0" algn="ctr" rtl="0">
              <a:defRPr sz="13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sldNum" idx="12"/>
          </p:nvPr>
        </p:nvSpPr>
        <p:spPr>
          <a:xfrm>
            <a:off x="6552247" y="6247923"/>
            <a:ext cx="1907381" cy="458627"/>
          </a:xfrm>
          <a:prstGeom prst="rect">
            <a:avLst/>
          </a:prstGeom>
          <a:noFill/>
          <a:ln>
            <a:noFill/>
          </a:ln>
        </p:spPr>
        <p:txBody>
          <a:bodyPr lIns="82283" tIns="82283" rIns="82283" bIns="82283" anchor="t" anchorCtr="0"/>
          <a:lstStyle>
            <a:lvl1pPr marL="0" marR="0" indent="0" algn="r" rtl="0">
              <a:defRPr sz="13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553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F5C87-6DB6-4C72-A171-A6028DF04D15}" type="datetime1">
              <a:rPr lang="cs-CZ"/>
              <a:pPr>
                <a:defRPr/>
              </a:pPr>
              <a:t>21.02.2025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DDA3-2A7C-494C-88CF-5D2627F1F7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4451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907" y="608521"/>
            <a:ext cx="7772186" cy="114276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94691-CA14-BC49-A994-29EC6D278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2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4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83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29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8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48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3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67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ADF23-776A-4AC2-89E6-DAA1A86F7392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5417F-BCBD-4047-B1F7-0790A8821C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41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2438" y="539750"/>
            <a:ext cx="8239125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/>
            </a:pPr>
            <a:fld id="{E7EDC57A-B443-4B31-87D7-109ABFF9D05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49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1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06" r:id="rId15"/>
    <p:sldLayoutId id="2147484108" r:id="rId16"/>
    <p:sldLayoutId id="2147484110" r:id="rId17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hyperlink" Target="https://en.uni-mate.hu/doctoral-schools" TargetMode="External"/><Relationship Id="rId4" Type="http://schemas.openxmlformats.org/officeDocument/2006/relationships/hyperlink" Target="https://doktori.hu/index.php?menuid=115&amp;lang=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hungaryhelps.gov.hu/en/programs/scholarship/subprograms/apply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uni-mate.hu/en/application-procedure-for-bsc-msc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en.uni-mate.hu/bsc-and-msc-programmes-in-english-tuition-fe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hyperlink" Target="https://archive.uni-mate.hu/sites/default/files/medical_certificate_template.pdf" TargetMode="External"/><Relationship Id="rId10" Type="http://schemas.openxmlformats.org/officeDocument/2006/relationships/image" Target="../media/image37.jpeg"/><Relationship Id="rId4" Type="http://schemas.openxmlformats.org/officeDocument/2006/relationships/hyperlink" Target="https://en.uni-mate.hu/en/application-form-2024" TargetMode="Externa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n.uni-mate.hu/en/h%C3%ADr/-/content-viewer/mymate-app-has-been-launched-/20123" TargetMode="External"/><Relationship Id="rId5" Type="http://schemas.openxmlformats.org/officeDocument/2006/relationships/hyperlink" Target="https://en.uni-mate.hu/brochure-for-prospective-students" TargetMode="External"/><Relationship Id="rId4" Type="http://schemas.openxmlformats.org/officeDocument/2006/relationships/hyperlink" Target="https://en.uni-mate.h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hyperlink" Target="http://ahttps:/en.uni-mate.hu/application-procedure-for-bsc-msc" TargetMode="External"/><Relationship Id="rId4" Type="http://schemas.openxmlformats.org/officeDocument/2006/relationships/hyperlink" Target="https://www.euroexam.org/en/exam_inf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hyperlink" Target="https://konzinfo.mfa.gov.hu/en/legalisation-procedure-documents-be-used-abroad" TargetMode="External"/><Relationship Id="rId4" Type="http://schemas.openxmlformats.org/officeDocument/2006/relationships/hyperlink" Target="http://oif.gov.hu/index.php?lang=en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Nagy.orsolya@uni-mate.hu" TargetMode="External"/><Relationship Id="rId3" Type="http://schemas.openxmlformats.org/officeDocument/2006/relationships/image" Target="../media/image2.jpeg"/><Relationship Id="rId7" Type="http://schemas.openxmlformats.org/officeDocument/2006/relationships/hyperlink" Target="mailto:sh@uni-mate.h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sziuinternational" TargetMode="External"/><Relationship Id="rId5" Type="http://schemas.openxmlformats.org/officeDocument/2006/relationships/hyperlink" Target="https://en.uni-mate.hu/" TargetMode="External"/><Relationship Id="rId4" Type="http://schemas.openxmlformats.org/officeDocument/2006/relationships/image" Target="../media/image3.jpeg"/><Relationship Id="rId9" Type="http://schemas.openxmlformats.org/officeDocument/2006/relationships/hyperlink" Target="mailto:Puspokne.Szabados.Kinga@uni-mate.h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youtu.be/RduGnNN20eE" TargetMode="External"/><Relationship Id="rId5" Type="http://schemas.openxmlformats.org/officeDocument/2006/relationships/hyperlink" Target="https://www.youtube.com/watch?v=Vdg-MuKg_EA&amp;t=2s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5kvmtHJkqg" TargetMode="External"/><Relationship Id="rId13" Type="http://schemas.openxmlformats.org/officeDocument/2006/relationships/hyperlink" Target="https://youtu.be/LcMhtrW5IzY" TargetMode="External"/><Relationship Id="rId1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hyperlink" Target="https://www.youtube.com/watch?v=7yeB6zKuL14" TargetMode="External"/><Relationship Id="rId12" Type="http://schemas.openxmlformats.org/officeDocument/2006/relationships/hyperlink" Target="https://www.facebook.com/search/top?q=g%C3%B6d%C3%B6ll%C5%91i%20kolping%20csal%C3%A1d" TargetMode="Externa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youtu.be/Halb_iAc0mg" TargetMode="External"/><Relationship Id="rId11" Type="http://schemas.openxmlformats.org/officeDocument/2006/relationships/hyperlink" Target="https://youtu.be/O8yIcCVeFZI" TargetMode="External"/><Relationship Id="rId5" Type="http://schemas.openxmlformats.org/officeDocument/2006/relationships/hyperlink" Target="https://youtu.be/kNZH6ZyPNDY" TargetMode="External"/><Relationship Id="rId15" Type="http://schemas.openxmlformats.org/officeDocument/2006/relationships/image" Target="../media/image5.png"/><Relationship Id="rId10" Type="http://schemas.openxmlformats.org/officeDocument/2006/relationships/hyperlink" Target="https://www.facebook.com/sziagardenmate" TargetMode="External"/><Relationship Id="rId19" Type="http://schemas.openxmlformats.org/officeDocument/2006/relationships/image" Target="../media/image9.jpeg"/><Relationship Id="rId4" Type="http://schemas.openxmlformats.org/officeDocument/2006/relationships/hyperlink" Target="https://en.uni-mate.hu/brochure-for-prospective-students" TargetMode="External"/><Relationship Id="rId9" Type="http://schemas.openxmlformats.org/officeDocument/2006/relationships/hyperlink" Target="https://youtu.be/8GCNNT3jl08" TargetMode="External"/><Relationship Id="rId1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uni-mate.hu/practical-matters" TargetMode="Externa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hyperlink" Target="https://www.facebook.com/ESNMATE" TargetMode="External"/><Relationship Id="rId12" Type="http://schemas.openxmlformats.org/officeDocument/2006/relationships/image" Target="../media/image3.jpe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11" Type="http://schemas.openxmlformats.org/officeDocument/2006/relationships/hyperlink" Target="https://en.uni-mate.hu/en/career-counselling" TargetMode="External"/><Relationship Id="rId5" Type="http://schemas.openxmlformats.org/officeDocument/2006/relationships/image" Target="../media/image12.png"/><Relationship Id="rId15" Type="http://schemas.openxmlformats.org/officeDocument/2006/relationships/image" Target="../media/image15.svg"/><Relationship Id="rId10" Type="http://schemas.openxmlformats.org/officeDocument/2006/relationships/hyperlink" Target="https://en.uni-mate.hu/mental-health" TargetMode="External"/><Relationship Id="rId19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hyperlink" Target="https://en.uni-mate.hu/web/hungarian-university-of-agriculture-and-life-sciences/health-insurance" TargetMode="Externa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hyperlink" Target="https://ed.uni-mate.hu/academic-year-20242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hyperlink" Target="https://en.uni-mate.hu/doctoral-schools" TargetMode="Externa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stipendiumhungaricum.hu/uploads/2020/03/Checklist_2024.pdf" TargetMode="Externa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7"/>
          <p:cNvGrpSpPr/>
          <p:nvPr/>
        </p:nvGrpSpPr>
        <p:grpSpPr>
          <a:xfrm>
            <a:off x="-11061" y="1623981"/>
            <a:ext cx="6800346" cy="3745758"/>
            <a:chOff x="-29497" y="2044615"/>
            <a:chExt cx="18134255" cy="9988689"/>
          </a:xfrm>
        </p:grpSpPr>
        <p:sp>
          <p:nvSpPr>
            <p:cNvPr id="77" name="Google Shape;77;p17"/>
            <p:cNvSpPr/>
            <p:nvPr/>
          </p:nvSpPr>
          <p:spPr>
            <a:xfrm>
              <a:off x="-29497" y="2044615"/>
              <a:ext cx="11453578" cy="9988688"/>
            </a:xfrm>
            <a:custGeom>
              <a:avLst/>
              <a:gdLst/>
              <a:ahLst/>
              <a:cxnLst/>
              <a:rect l="l" t="t" r="r" b="b"/>
              <a:pathLst>
                <a:path w="23757" h="21600" extrusionOk="0">
                  <a:moveTo>
                    <a:pt x="0" y="0"/>
                  </a:moveTo>
                  <a:lnTo>
                    <a:pt x="21263" y="0"/>
                  </a:lnTo>
                  <a:cubicBezTo>
                    <a:pt x="21485" y="3363"/>
                    <a:pt x="23757" y="7063"/>
                    <a:pt x="23757" y="10812"/>
                  </a:cubicBezTo>
                  <a:cubicBezTo>
                    <a:pt x="23756" y="14554"/>
                    <a:pt x="21484" y="18244"/>
                    <a:pt x="21263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</a:pPr>
              <a:endParaRPr lang="en-GB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9003666" y="6723760"/>
              <a:ext cx="4145906" cy="5309544"/>
            </a:xfrm>
            <a:custGeom>
              <a:avLst/>
              <a:gdLst/>
              <a:ahLst/>
              <a:cxnLst/>
              <a:rect l="l" t="t" r="r" b="b"/>
              <a:pathLst>
                <a:path w="21978" h="21648" extrusionOk="0">
                  <a:moveTo>
                    <a:pt x="12418" y="45"/>
                  </a:moveTo>
                  <a:lnTo>
                    <a:pt x="0" y="21648"/>
                  </a:lnTo>
                  <a:lnTo>
                    <a:pt x="10222" y="21642"/>
                  </a:lnTo>
                  <a:lnTo>
                    <a:pt x="21978" y="0"/>
                  </a:lnTo>
                  <a:lnTo>
                    <a:pt x="12418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</a:pPr>
              <a:endParaRPr lang="en-GB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" name="Google Shape;79;p17"/>
            <p:cNvSpPr/>
            <p:nvPr/>
          </p:nvSpPr>
          <p:spPr>
            <a:xfrm flipH="1">
              <a:off x="9377212" y="2044615"/>
              <a:ext cx="3779755" cy="47056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</a:pPr>
              <a:endParaRPr lang="en-GB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7"/>
            <p:cNvSpPr/>
            <p:nvPr/>
          </p:nvSpPr>
          <p:spPr>
            <a:xfrm>
              <a:off x="11552197" y="6723759"/>
              <a:ext cx="4074600" cy="53095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</a:pPr>
              <a:endParaRPr lang="en-GB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1" name="Google Shape;81;p17"/>
            <p:cNvSpPr/>
            <p:nvPr/>
          </p:nvSpPr>
          <p:spPr>
            <a:xfrm flipH="1">
              <a:off x="11854443" y="2044615"/>
              <a:ext cx="3779756" cy="47056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</a:pPr>
              <a:endParaRPr lang="en-GB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2" name="Google Shape;82;p17"/>
            <p:cNvSpPr/>
            <p:nvPr/>
          </p:nvSpPr>
          <p:spPr>
            <a:xfrm>
              <a:off x="14022763" y="6723759"/>
              <a:ext cx="4074600" cy="53095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</a:pPr>
              <a:endParaRPr lang="en-GB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3" name="Google Shape;83;p17"/>
            <p:cNvSpPr/>
            <p:nvPr/>
          </p:nvSpPr>
          <p:spPr>
            <a:xfrm flipH="1">
              <a:off x="14325003" y="2044615"/>
              <a:ext cx="3779755" cy="47056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</a:pPr>
              <a:endParaRPr lang="en-GB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85" name="Google Shape;85;p17"/>
          <p:cNvSpPr txBox="1"/>
          <p:nvPr/>
        </p:nvSpPr>
        <p:spPr>
          <a:xfrm>
            <a:off x="134265" y="2624238"/>
            <a:ext cx="4576832" cy="15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algn="ctr"/>
            <a:r>
              <a:rPr lang="hu-HU" sz="3200" b="1" err="1">
                <a:solidFill>
                  <a:schemeClr val="bg1"/>
                </a:solidFill>
                <a:latin typeface="+mj-lt"/>
                <a:ea typeface="Droid Sans Fallback"/>
                <a:cs typeface="Droid Sans Fallback"/>
              </a:rPr>
              <a:t>Hungarian</a:t>
            </a:r>
            <a:r>
              <a:rPr lang="hu-HU" sz="3200" b="1">
                <a:solidFill>
                  <a:schemeClr val="bg1"/>
                </a:solidFill>
                <a:latin typeface="+mj-lt"/>
                <a:ea typeface="Droid Sans Fallback"/>
                <a:cs typeface="Droid Sans Fallback"/>
              </a:rPr>
              <a:t> University of </a:t>
            </a:r>
            <a:r>
              <a:rPr lang="hu-HU" sz="3200" b="1" err="1">
                <a:solidFill>
                  <a:schemeClr val="bg1"/>
                </a:solidFill>
                <a:latin typeface="+mj-lt"/>
                <a:ea typeface="Droid Sans Fallback"/>
                <a:cs typeface="Droid Sans Fallback"/>
              </a:rPr>
              <a:t>Agriculture</a:t>
            </a:r>
            <a:r>
              <a:rPr lang="hu-HU" sz="3200" b="1">
                <a:solidFill>
                  <a:schemeClr val="bg1"/>
                </a:solidFill>
                <a:latin typeface="+mj-lt"/>
                <a:ea typeface="Droid Sans Fallback"/>
                <a:cs typeface="Droid Sans Fallback"/>
              </a:rPr>
              <a:t> and </a:t>
            </a:r>
            <a:endParaRPr lang="en-GB" sz="3200" b="1">
              <a:solidFill>
                <a:schemeClr val="bg1"/>
              </a:solidFill>
              <a:latin typeface="+mj-lt"/>
              <a:ea typeface="Droid Sans Fallback"/>
              <a:cs typeface="Droid Sans Fallback"/>
            </a:endParaRPr>
          </a:p>
          <a:p>
            <a:pPr algn="ctr"/>
            <a:r>
              <a:rPr lang="hu-HU" sz="3200" b="1">
                <a:solidFill>
                  <a:schemeClr val="bg1"/>
                </a:solidFill>
                <a:latin typeface="+mj-lt"/>
                <a:ea typeface="Droid Sans Fallback"/>
                <a:cs typeface="Droid Sans Fallback"/>
              </a:rPr>
              <a:t>Life </a:t>
            </a:r>
            <a:r>
              <a:rPr lang="hu-HU" sz="3200" b="1" err="1">
                <a:solidFill>
                  <a:schemeClr val="bg1"/>
                </a:solidFill>
                <a:latin typeface="+mj-lt"/>
                <a:ea typeface="Droid Sans Fallback"/>
                <a:cs typeface="Droid Sans Fallback"/>
              </a:rPr>
              <a:t>Sciences</a:t>
            </a:r>
            <a:endParaRPr lang="en-GB" sz="3200" b="1">
              <a:solidFill>
                <a:schemeClr val="bg1"/>
              </a:solidFill>
              <a:latin typeface="+mj-lt"/>
              <a:ea typeface="Droid Sans Fallback"/>
              <a:cs typeface="Droid Sans Fallback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925" y="2826478"/>
            <a:ext cx="1926564" cy="10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7F4B3-561B-0F7F-0042-7633686E2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0B91BEA-2723-DB91-DB67-344F19B2A8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FE7C2B29-8D6C-4231-1AE1-ADBF25317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7" y="91490"/>
            <a:ext cx="5864957" cy="641776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Stipendium Hungaricum II.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A80F353-43E5-1BF5-A471-FC5DED723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396" y="921129"/>
            <a:ext cx="8977946" cy="5423175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2200" b="1">
                <a:solidFill>
                  <a:schemeClr val="tx2">
                    <a:lumMod val="10000"/>
                  </a:schemeClr>
                </a:solidFill>
                <a:latin typeface="Arial"/>
              </a:rPr>
              <a:t>Selection process: 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rgbClr val="10573E"/>
                </a:solidFill>
                <a:latin typeface="Arial"/>
                <a:cs typeface="Times New Roman"/>
              </a:rPr>
              <a:t>STEP 1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– nomination (criteria differ from one country to another): complete application package is the best (middle of Jan – end of Feb) - </a:t>
            </a:r>
            <a:r>
              <a:rPr lang="en-GB" sz="1800" b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MISP!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rgbClr val="10573E"/>
                </a:solidFill>
                <a:latin typeface="Arial"/>
                <a:cs typeface="Arial"/>
              </a:rPr>
              <a:t>STEP </a:t>
            </a:r>
            <a:r>
              <a:rPr lang="en-GB" sz="1800" b="1">
                <a:solidFill>
                  <a:srgbClr val="10573E"/>
                </a:solidFill>
                <a:latin typeface="Arial"/>
                <a:cs typeface="Times New Roman"/>
              </a:rPr>
              <a:t>2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– entrance exam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  (middle of March – end of May)</a:t>
            </a:r>
            <a:endParaRPr lang="en-GB" sz="1800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rgbClr val="10573E"/>
                </a:solidFill>
                <a:latin typeface="Arial"/>
                <a:cs typeface="Arial"/>
              </a:rPr>
              <a:t>STEP </a:t>
            </a:r>
            <a:r>
              <a:rPr lang="en-GB" sz="1800" b="1">
                <a:solidFill>
                  <a:srgbClr val="10573E"/>
                </a:solidFill>
                <a:latin typeface="Arial"/>
                <a:cs typeface="Times New Roman"/>
              </a:rPr>
              <a:t>3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 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– </a:t>
            </a:r>
            <a:r>
              <a:rPr lang="en-GB" sz="1800" b="1">
                <a:solidFill>
                  <a:srgbClr val="C00000"/>
                </a:solidFill>
                <a:latin typeface="Arial"/>
                <a:cs typeface="Arial"/>
              </a:rPr>
              <a:t>final decision (end of June)</a:t>
            </a:r>
            <a:r>
              <a:rPr lang="en-GB" sz="1800" b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by the Board of Trustees of Tempus Public Foundation (importance of priorities: 1st choice study programme matters!)</a:t>
            </a:r>
            <a:endParaRPr lang="en-GB" sz="1800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rgbClr val="10573E"/>
                </a:solidFill>
                <a:latin typeface="Arial"/>
                <a:cs typeface="Arial"/>
              </a:rPr>
              <a:t>Factors considered:</a:t>
            </a:r>
            <a:r>
              <a:rPr lang="en-GB" sz="1800" b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your ranking position on the list of nominees + result of entrance exam (0-100 scale) + quotas (country/study programme)</a:t>
            </a: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sz="1800" b="1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2200" b="1">
                <a:solidFill>
                  <a:schemeClr val="tx2">
                    <a:lumMod val="10000"/>
                  </a:schemeClr>
                </a:solidFill>
                <a:latin typeface="Arial"/>
              </a:rPr>
              <a:t>Entrance exam/interview </a:t>
            </a:r>
            <a:r>
              <a:rPr lang="en-GB" sz="2200">
                <a:solidFill>
                  <a:schemeClr val="tx2">
                    <a:lumMod val="10000"/>
                  </a:schemeClr>
                </a:solidFill>
                <a:latin typeface="Arial"/>
              </a:rPr>
              <a:t>(info and invitation via email):</a:t>
            </a:r>
            <a:r>
              <a:rPr lang="en-GB" sz="220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rgbClr val="10573E"/>
                </a:solidFill>
                <a:latin typeface="Arial"/>
              </a:rPr>
              <a:t>BSc level:</a:t>
            </a:r>
            <a:r>
              <a:rPr lang="en-GB" sz="180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</a:rPr>
              <a:t>based on the assessment of the uploaded documents (if necessary, oral interview)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rgbClr val="10573E"/>
                </a:solidFill>
                <a:latin typeface="Arial"/>
              </a:rPr>
              <a:t>MSc level: 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</a:rPr>
              <a:t>credit recognition procedure (60 relevant credits) + oral interview (</a:t>
            </a:r>
            <a:r>
              <a:rPr lang="en-GB" sz="1800" b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motivation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, language skills)  </a:t>
            </a:r>
            <a:endParaRPr lang="en-GB" sz="1800">
              <a:solidFill>
                <a:schemeClr val="tx2">
                  <a:lumMod val="10000"/>
                </a:schemeClr>
              </a:solidFill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b="1">
                <a:solidFill>
                  <a:srgbClr val="10573E"/>
                </a:solidFill>
                <a:latin typeface="Arial"/>
              </a:rPr>
              <a:t>PhD level:</a:t>
            </a:r>
            <a:r>
              <a:rPr lang="en-GB" sz="180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</a:rPr>
              <a:t>oral interview (motivation, language skills + </a:t>
            </a:r>
            <a:r>
              <a:rPr lang="en-GB" sz="1800" b="1">
                <a:solidFill>
                  <a:schemeClr val="tx2">
                    <a:lumMod val="10000"/>
                  </a:schemeClr>
                </a:solidFill>
                <a:latin typeface="Arial"/>
              </a:rPr>
              <a:t>research topic, scientific background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</a:rPr>
              <a:t>, publications, presentations at conferences etc.)</a:t>
            </a:r>
            <a:endParaRPr lang="en-GB" sz="1800">
              <a:solidFill>
                <a:schemeClr val="tx2">
                  <a:lumMod val="10000"/>
                </a:schemeClr>
              </a:solidFill>
            </a:endParaRPr>
          </a:p>
          <a:p>
            <a:pPr marL="211455" lvl="1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en-GB" sz="1800" b="1">
                <a:solidFill>
                  <a:srgbClr val="10573E"/>
                </a:solidFill>
                <a:latin typeface="Arial"/>
                <a:cs typeface="Arial"/>
              </a:rPr>
              <a:t>Platform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: Teams / Zoom / </a:t>
            </a:r>
            <a:r>
              <a:rPr lang="en-GB" sz="180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DreamApply</a:t>
            </a:r>
            <a:r>
              <a:rPr lang="en-GB" sz="18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recorded interview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endParaRPr lang="en-GB" sz="1800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endParaRPr lang="en-GB" sz="1800">
              <a:solidFill>
                <a:schemeClr val="tx2">
                  <a:lumMod val="10000"/>
                </a:schemeClr>
              </a:solidFill>
              <a:latin typeface="Arial"/>
              <a:cs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hu-HU" sz="1600" b="1">
              <a:solidFill>
                <a:schemeClr val="tx2">
                  <a:lumMod val="10000"/>
                </a:schemeClr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hu-HU" sz="1600">
              <a:solidFill>
                <a:schemeClr val="tx2">
                  <a:lumMod val="10000"/>
                </a:schemeClr>
              </a:solidFill>
              <a:latin typeface="Arial"/>
              <a:cs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hu-HU" sz="1600" b="1">
              <a:solidFill>
                <a:schemeClr val="tx2">
                  <a:lumMod val="10000"/>
                </a:schemeClr>
              </a:solidFill>
              <a:latin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3EA43F-7A74-4E1D-414E-44C678241F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pic>
        <p:nvPicPr>
          <p:cNvPr id="5" name="Picture 1" descr="A képen Grafika, Betűtípus, Grafikus tervezés, szimbólum látható&#10;&#10;Automatikusan generált leírás">
            <a:extLst>
              <a:ext uri="{FF2B5EF4-FFF2-40B4-BE49-F238E27FC236}">
                <a16:creationId xmlns:a16="http://schemas.microsoft.com/office/drawing/2014/main" id="{28E1D4E3-F6DC-7F99-32C3-518479185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59" y="6202727"/>
            <a:ext cx="2389116" cy="5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7F4B3-561B-0F7F-0042-7633686E2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0B91BEA-2723-DB91-DB67-344F19B2A8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FE7C2B29-8D6C-4231-1AE1-ADBF25317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7" y="91490"/>
            <a:ext cx="5864957" cy="641776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Stipendium Hungaricum III.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A80F353-43E5-1BF5-A471-FC5DED723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8568" y="997697"/>
            <a:ext cx="8965395" cy="543141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en-GB" sz="2000" b="1">
                <a:solidFill>
                  <a:schemeClr val="tx2">
                    <a:lumMod val="10000"/>
                  </a:schemeClr>
                </a:solidFill>
                <a:latin typeface="arial "/>
              </a:rPr>
              <a:t>Doctoral studies:</a:t>
            </a: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2000">
                <a:solidFill>
                  <a:srgbClr val="000000"/>
                </a:solidFill>
                <a:latin typeface="Arial"/>
                <a:cs typeface="Arial"/>
              </a:rPr>
              <a:t>At MATE, </a:t>
            </a:r>
            <a:r>
              <a:rPr lang="en-GB" sz="2000">
                <a:solidFill>
                  <a:schemeClr val="tx2">
                    <a:lumMod val="10000"/>
                  </a:schemeClr>
                </a:solidFill>
                <a:latin typeface="arial "/>
              </a:rPr>
              <a:t>3 </a:t>
            </a:r>
            <a:r>
              <a:rPr lang="en-GB" sz="2000">
                <a:solidFill>
                  <a:srgbClr val="000000"/>
                </a:solidFill>
                <a:latin typeface="arial "/>
              </a:rPr>
              <a:t>doctoral schools consider the</a:t>
            </a:r>
            <a:r>
              <a:rPr lang="en-GB" sz="2000">
                <a:solidFill>
                  <a:schemeClr val="tx2">
                    <a:lumMod val="10000"/>
                  </a:schemeClr>
                </a:solidFill>
                <a:latin typeface="arial "/>
              </a:rPr>
              <a:t> </a:t>
            </a:r>
            <a:r>
              <a:rPr lang="en-GB" sz="2000" b="1" i="1">
                <a:solidFill>
                  <a:srgbClr val="10573E"/>
                </a:solidFill>
                <a:latin typeface="arial "/>
              </a:rPr>
              <a:t>Statement of the Supervisor</a:t>
            </a:r>
            <a:r>
              <a:rPr lang="en-GB" sz="2000" b="1">
                <a:solidFill>
                  <a:schemeClr val="tx2">
                    <a:lumMod val="10000"/>
                  </a:schemeClr>
                </a:solidFill>
                <a:latin typeface="arial "/>
              </a:rPr>
              <a:t> </a:t>
            </a:r>
            <a:r>
              <a:rPr lang="en-GB" sz="2000">
                <a:solidFill>
                  <a:schemeClr val="tx2">
                    <a:lumMod val="10000"/>
                  </a:schemeClr>
                </a:solidFill>
                <a:latin typeface="arial "/>
              </a:rPr>
              <a:t>document</a:t>
            </a:r>
            <a:r>
              <a:rPr lang="en-GB" sz="2000" b="1">
                <a:solidFill>
                  <a:schemeClr val="tx2">
                    <a:lumMod val="10000"/>
                  </a:schemeClr>
                </a:solidFill>
                <a:latin typeface="arial "/>
              </a:rPr>
              <a:t> compulsory to be uploaded by </a:t>
            </a:r>
            <a:r>
              <a:rPr lang="en-GB" sz="2000" b="1">
                <a:solidFill>
                  <a:srgbClr val="C00000"/>
                </a:solidFill>
                <a:latin typeface="arial "/>
              </a:rPr>
              <a:t>15 March</a:t>
            </a:r>
            <a:r>
              <a:rPr lang="en-GB" sz="2000" b="1">
                <a:solidFill>
                  <a:srgbClr val="000000"/>
                </a:solidFill>
                <a:latin typeface="arial "/>
              </a:rPr>
              <a:t>: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 err="1">
                <a:latin typeface="arial "/>
                <a:cs typeface="Times New Roman"/>
              </a:rPr>
              <a:t>Festetics</a:t>
            </a:r>
            <a:r>
              <a:rPr lang="en-GB" sz="1800">
                <a:latin typeface="arial "/>
                <a:cs typeface="Times New Roman"/>
              </a:rPr>
              <a:t> Doctoral School 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>
                <a:latin typeface="arial "/>
              </a:rPr>
              <a:t>Doctoral School of Food Sciences 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800">
                <a:latin typeface="Arial"/>
                <a:cs typeface="Arial"/>
              </a:rPr>
              <a:t>Doctoral School of </a:t>
            </a:r>
            <a:r>
              <a:rPr lang="en-GB" sz="1800">
                <a:latin typeface="arial "/>
                <a:cs typeface="Times New Roman"/>
              </a:rPr>
              <a:t>Landscape Architecture and Landscape Ecology</a:t>
            </a:r>
          </a:p>
          <a:p>
            <a:pPr marL="211455" lvl="1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en-GB" sz="1800" i="1">
                <a:latin typeface="arial "/>
              </a:rPr>
              <a:t>In the lack of this document, your application will be formally rejected, no entrance exam either.</a:t>
            </a: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sz="2000">
              <a:solidFill>
                <a:srgbClr val="151515"/>
              </a:solidFill>
              <a:latin typeface="arial "/>
              <a:ea typeface="Calibri"/>
            </a:endParaRP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For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 research topics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and potential supervisors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,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please check this 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webpage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: </a:t>
            </a:r>
            <a:r>
              <a:rPr lang="en-GB" sz="1800" u="sng">
                <a:solidFill>
                  <a:srgbClr val="0000FF"/>
                </a:solidFill>
                <a:effectLst/>
                <a:latin typeface="arial "/>
                <a:ea typeface="Calibri"/>
                <a:hlinkClick r:id="rId4"/>
              </a:rPr>
              <a:t>https://doktori.hu/index.php?menuid=115&amp;lang=EN</a:t>
            </a:r>
            <a:r>
              <a:rPr lang="en-GB" sz="1800">
                <a:effectLst/>
                <a:latin typeface="arial "/>
                <a:ea typeface="Calibri"/>
              </a:rPr>
              <a:t> 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(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official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website of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all doctoral schools in Hungary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)</a:t>
            </a:r>
            <a:br>
              <a:rPr lang="en-GB" sz="1800">
                <a:latin typeface="arial "/>
                <a:ea typeface="Calibri"/>
              </a:rPr>
            </a:b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Select 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a topic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(check 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the last few years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 as well),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and contact the professor directly.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 </a:t>
            </a: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You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 can also 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contact the scientific secretary or 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the international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coordinator of the</a:t>
            </a:r>
            <a:r>
              <a:rPr lang="en-GB" sz="1800">
                <a:solidFill>
                  <a:srgbClr val="000000"/>
                </a:solidFill>
                <a:latin typeface="arial "/>
                <a:ea typeface="Calibri"/>
              </a:rPr>
              <a:t> respective doctoral school</a:t>
            </a:r>
            <a:r>
              <a:rPr lang="en-GB" sz="1800">
                <a:solidFill>
                  <a:srgbClr val="000000"/>
                </a:solidFill>
                <a:effectLst/>
                <a:latin typeface="arial "/>
                <a:ea typeface="Calibri"/>
              </a:rPr>
              <a:t>:</a:t>
            </a:r>
            <a:r>
              <a:rPr lang="hu-HU" sz="1800">
                <a:solidFill>
                  <a:srgbClr val="000000"/>
                </a:solidFill>
                <a:effectLst/>
                <a:latin typeface="arial "/>
                <a:ea typeface="Calibri"/>
              </a:rPr>
              <a:t> </a:t>
            </a:r>
            <a:r>
              <a:rPr lang="hu-HU" sz="1800" u="sng">
                <a:solidFill>
                  <a:srgbClr val="0000FF"/>
                </a:solidFill>
                <a:effectLst/>
                <a:latin typeface="arial "/>
                <a:ea typeface="Calibri"/>
                <a:hlinkClick r:id="rId5"/>
              </a:rPr>
              <a:t>https://en.uni-mate.hu/doctoral-schools</a:t>
            </a:r>
            <a:r>
              <a:rPr lang="hu-HU" sz="1800">
                <a:effectLst/>
                <a:latin typeface="arial "/>
                <a:ea typeface="Calibri"/>
              </a:rPr>
              <a:t>.</a:t>
            </a:r>
            <a:r>
              <a:rPr lang="hu-HU" sz="1800">
                <a:latin typeface="arial "/>
                <a:ea typeface="Calibri"/>
              </a:rPr>
              <a:t> </a:t>
            </a:r>
            <a:endParaRPr lang="hu-HU" sz="1800">
              <a:effectLst/>
              <a:latin typeface="arial "/>
              <a:ea typeface="Calibri"/>
            </a:endParaRP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hu-HU" sz="2000">
              <a:effectLst/>
              <a:latin typeface="&quot;Times New Roman&quot;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hu-HU" sz="1800" b="1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hu-HU" sz="1800" b="1">
              <a:solidFill>
                <a:schemeClr val="tx2">
                  <a:lumMod val="10000"/>
                </a:schemeClr>
              </a:solidFill>
              <a:latin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3EA43F-7A74-4E1D-414E-44C678241F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pic>
        <p:nvPicPr>
          <p:cNvPr id="5" name="Picture 1" descr="A képen Grafika, Betűtípus, Grafikus tervezés, szimbólum látható&#10;&#10;Automatikusan generált leírás">
            <a:extLst>
              <a:ext uri="{FF2B5EF4-FFF2-40B4-BE49-F238E27FC236}">
                <a16:creationId xmlns:a16="http://schemas.microsoft.com/office/drawing/2014/main" id="{28E1D4E3-F6DC-7F99-32C3-518479185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870" y="6143860"/>
            <a:ext cx="2487227" cy="6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7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FC5F-B15D-22A2-656B-A76A9E3EF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B5E6C5C-87CB-8D2E-AC28-9B30AE9213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FB77D29D-628E-173C-F658-4A4E54D61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394" y="-102111"/>
            <a:ext cx="5891538" cy="668936"/>
          </a:xfrm>
        </p:spPr>
        <p:txBody>
          <a:bodyPr spcFirstLastPara="1" wrap="square" lIns="82283" tIns="82283" rIns="82283" bIns="82283" anchor="t" anchorCtr="0">
            <a:noAutofit/>
          </a:bodyPr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en-CA" altLang="hu-HU" sz="2400">
                <a:solidFill>
                  <a:schemeClr val="bg1"/>
                </a:solidFill>
                <a:latin typeface="Arial"/>
                <a:ea typeface="ＭＳ Ｐゴシック"/>
              </a:rPr>
              <a:t>Scholarship for Christian Young People (SCYP)</a:t>
            </a:r>
            <a:endParaRPr lang="en-CA" altLang="hu-HU" sz="2800">
              <a:solidFill>
                <a:schemeClr val="bg1"/>
              </a:solidFill>
              <a:latin typeface="Arial"/>
              <a:ea typeface="ＭＳ Ｐゴシック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47BABD2-E11F-6AA7-BD72-275EE3D1F8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pic>
        <p:nvPicPr>
          <p:cNvPr id="4" name="Picture 2" descr="SCYP.png">
            <a:extLst>
              <a:ext uri="{FF2B5EF4-FFF2-40B4-BE49-F238E27FC236}">
                <a16:creationId xmlns:a16="http://schemas.microsoft.com/office/drawing/2014/main" id="{7D7E27E3-0D6D-7C12-3BAC-CCBB58E49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03" y="5950348"/>
            <a:ext cx="3110570" cy="662224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EC6D417-4F66-4BDB-AA04-79265223814A}"/>
              </a:ext>
            </a:extLst>
          </p:cNvPr>
          <p:cNvSpPr txBox="1"/>
          <p:nvPr/>
        </p:nvSpPr>
        <p:spPr>
          <a:xfrm>
            <a:off x="367498" y="1004191"/>
            <a:ext cx="4581426" cy="4070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u="sng">
                <a:solidFill>
                  <a:srgbClr val="0563C1"/>
                </a:solidFill>
                <a:effectLst/>
                <a:latin typeface="Calibri"/>
                <a:ea typeface="Calibri"/>
                <a:cs typeface="Times New Roman"/>
                <a:hlinkClick r:id="rId6"/>
              </a:rPr>
              <a:t>Call for Application and Annexes</a:t>
            </a:r>
            <a:endParaRPr lang="hu-HU" sz="20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ED0A878-C3A2-41D4-B4BA-6B737A14DA0B}"/>
              </a:ext>
            </a:extLst>
          </p:cNvPr>
          <p:cNvSpPr txBox="1"/>
          <p:nvPr/>
        </p:nvSpPr>
        <p:spPr>
          <a:xfrm>
            <a:off x="630525" y="1544814"/>
            <a:ext cx="6878469" cy="281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Timeline: 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January: deadline for submitting applications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February: technical check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April: deadline for submitting medical certificate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15</a:t>
            </a:r>
            <a:r>
              <a:rPr lang="en-US" sz="1600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June: decision by Minister responsible for Higher Education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1 July: notification about selection result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 offer online </a:t>
            </a:r>
            <a:r>
              <a:rPr lang="en-NZ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NZ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 July: upload missing documents </a:t>
            </a:r>
            <a:endParaRPr lang="en-NZ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July-August: visa application process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September: arrival in Hungary</a:t>
            </a:r>
            <a:endParaRPr lang="hu-HU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C07A6E2-03E1-45B0-8AEB-2BC4E988511A}"/>
              </a:ext>
            </a:extLst>
          </p:cNvPr>
          <p:cNvSpPr txBox="1"/>
          <p:nvPr/>
        </p:nvSpPr>
        <p:spPr>
          <a:xfrm>
            <a:off x="3968685" y="4536604"/>
            <a:ext cx="4581426" cy="1500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Approved recommendation to upload to your application: </a:t>
            </a:r>
            <a:endParaRPr lang="hu-H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 of the local Christian Church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following the formal criteria given in the Call for Application</a:t>
            </a:r>
            <a:endParaRPr lang="hu-H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6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01661-92AE-145A-99BE-31FE73DDB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B94463A-10C5-220F-62D8-7BF72CABE9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330B1602-7D2B-7698-48E7-85D45A4A1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394" y="35163"/>
            <a:ext cx="5891538" cy="7835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Self-financing</a:t>
            </a:r>
            <a:endParaRPr lang="hu-HU" err="1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A0C6238-C690-291E-2C21-2141EED28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568" y="1534393"/>
            <a:ext cx="7776864" cy="2921801"/>
          </a:xfrm>
        </p:spPr>
        <p:txBody>
          <a:bodyPr>
            <a:noAutofit/>
          </a:bodyPr>
          <a:lstStyle/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 FORM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endParaRPr lang="hu-HU" dirty="0">
              <a:solidFill>
                <a:schemeClr val="tx2">
                  <a:lumMod val="10000"/>
                </a:schemeClr>
              </a:solidFill>
            </a:endParaRP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Letter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of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motivation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endParaRPr lang="hu-HU" dirty="0">
              <a:solidFill>
                <a:schemeClr val="tx2">
                  <a:lumMod val="10000"/>
                </a:schemeClr>
              </a:solidFill>
            </a:endParaRP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Reference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forms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/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recommendation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letters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from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two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referees</a:t>
            </a:r>
            <a:endParaRPr lang="hu-HU" sz="1400" dirty="0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BSc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applicants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: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secondary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school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final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examination</a:t>
            </a:r>
            <a:endParaRPr lang="hu-HU" sz="1400" dirty="0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MSc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applicants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: 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BSc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degree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certificate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 and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transcripts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  <a:cs typeface="Times New Roman"/>
              </a:rPr>
              <a:t>.</a:t>
            </a:r>
            <a:endParaRPr lang="hu-HU" dirty="0">
              <a:solidFill>
                <a:schemeClr val="tx2">
                  <a:lumMod val="10000"/>
                </a:schemeClr>
              </a:solidFill>
            </a:endParaRP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Proof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of B2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level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of English  </a:t>
            </a: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Curriculum Vitae</a:t>
            </a:r>
            <a:r>
              <a:rPr lang="hu-HU" sz="1400" i="1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endParaRPr lang="hu-HU" sz="1400" dirty="0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u="sng" dirty="0">
                <a:solidFill>
                  <a:schemeClr val="tx2">
                    <a:lumMod val="10000"/>
                  </a:schemeClr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</a:t>
            </a:r>
            <a:r>
              <a:rPr lang="hu-HU" sz="1400" u="sng" dirty="0">
                <a:solidFill>
                  <a:schemeClr val="tx2">
                    <a:lumMod val="10000"/>
                  </a:schemeClr>
                </a:solidFill>
                <a:latin typeface="Arial"/>
              </a:rPr>
              <a:t>al</a:t>
            </a:r>
            <a:r>
              <a:rPr lang="hu-HU" sz="1400" u="sng" dirty="0">
                <a:solidFill>
                  <a:schemeClr val="tx2">
                    <a:lumMod val="10000"/>
                  </a:schemeClr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1400" u="sng" dirty="0" err="1">
                <a:solidFill>
                  <a:schemeClr val="tx2">
                    <a:lumMod val="10000"/>
                  </a:schemeClr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certificate</a:t>
            </a:r>
            <a:endParaRPr lang="hu-HU" sz="1400" u="sng" dirty="0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571500" indent="-285750">
              <a:spcBef>
                <a:spcPts val="3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Payment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Confirmation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of 100 EUR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Application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Fee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/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application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. Maximum 3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applications</a:t>
            </a:r>
            <a:r>
              <a:rPr lang="hu-HU" sz="1400" dirty="0">
                <a:solidFill>
                  <a:schemeClr val="tx2">
                    <a:lumMod val="10000"/>
                  </a:schemeClr>
                </a:solidFill>
                <a:latin typeface="Arial"/>
              </a:rPr>
              <a:t> per </a:t>
            </a:r>
            <a:r>
              <a:rPr lang="hu-HU" sz="1400" dirty="0" err="1">
                <a:solidFill>
                  <a:schemeClr val="tx2">
                    <a:lumMod val="10000"/>
                  </a:schemeClr>
                </a:solidFill>
                <a:latin typeface="Arial"/>
              </a:rPr>
              <a:t>applicant</a:t>
            </a:r>
            <a:endParaRPr lang="hu-HU" sz="1400" dirty="0">
              <a:solidFill>
                <a:schemeClr val="tx2">
                  <a:lumMod val="10000"/>
                </a:schemeClr>
              </a:solidFill>
              <a:latin typeface="Arial"/>
              <a:cs typeface="Times New Roman" pitchFamily="18" charset="0"/>
            </a:endParaRPr>
          </a:p>
          <a:p>
            <a:pPr marL="285750" indent="0">
              <a:spcBef>
                <a:spcPts val="300"/>
              </a:spcBef>
              <a:buFont typeface="Wingdings"/>
              <a:buChar char="v"/>
            </a:pPr>
            <a:endParaRPr lang="hu-HU" sz="1400" b="1" dirty="0">
              <a:solidFill>
                <a:schemeClr val="tx1">
                  <a:lumMod val="50000"/>
                </a:schemeClr>
              </a:solidFill>
              <a:latin typeface="Arial"/>
            </a:endParaRPr>
          </a:p>
          <a:p>
            <a:pPr marL="285750" indent="0">
              <a:spcBef>
                <a:spcPts val="300"/>
              </a:spcBef>
              <a:buFont typeface="Wingdings"/>
              <a:buChar char="v"/>
            </a:pPr>
            <a:endParaRPr lang="hu-HU" sz="1400" dirty="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</a:endParaRPr>
          </a:p>
          <a:p>
            <a:pPr marL="285750" indent="0">
              <a:spcBef>
                <a:spcPts val="300"/>
              </a:spcBef>
              <a:buFont typeface="Wingdings"/>
              <a:buChar char="v"/>
            </a:pPr>
            <a:endParaRPr lang="hu-HU" sz="1400" dirty="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</a:endParaRPr>
          </a:p>
          <a:p>
            <a:pPr marL="285750" indent="0">
              <a:spcBef>
                <a:spcPts val="300"/>
              </a:spcBef>
              <a:buNone/>
            </a:pPr>
            <a:endParaRPr lang="hu-HU" sz="1400" dirty="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</a:endParaRPr>
          </a:p>
          <a:p>
            <a:pPr marL="285750" indent="0">
              <a:spcBef>
                <a:spcPts val="300"/>
              </a:spcBef>
              <a:buNone/>
            </a:pPr>
            <a:endParaRPr lang="hu-HU" sz="1400" dirty="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</a:endParaRPr>
          </a:p>
          <a:p>
            <a:pPr marL="0" indent="0">
              <a:buNone/>
            </a:pPr>
            <a:endParaRPr lang="hu-HU" sz="1400" dirty="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hu-HU" sz="1400" dirty="0">
              <a:solidFill>
                <a:schemeClr val="tx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B5F963B-8ED5-7A35-B2AD-31AA2DF858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B49263C-32B4-7C21-04A3-A5A16D61CA84}"/>
              </a:ext>
            </a:extLst>
          </p:cNvPr>
          <p:cNvSpPr txBox="1"/>
          <p:nvPr/>
        </p:nvSpPr>
        <p:spPr>
          <a:xfrm>
            <a:off x="82147" y="908095"/>
            <a:ext cx="92357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9422E"/>
                </a:solidFill>
                <a:latin typeface="Arial"/>
                <a:cs typeface="Arial"/>
              </a:rPr>
              <a:t>Application Process</a:t>
            </a:r>
            <a:endParaRPr lang="en-US" sz="1400">
              <a:solidFill>
                <a:srgbClr val="09422E"/>
              </a:solidFill>
            </a:endParaRPr>
          </a:p>
          <a:p>
            <a:r>
              <a:rPr lang="en-US">
                <a:solidFill>
                  <a:srgbClr val="09422E"/>
                </a:solidFill>
                <a:latin typeface="Arial"/>
                <a:cs typeface="Arial"/>
              </a:rPr>
              <a:t>To successfully apply for</a:t>
            </a:r>
            <a:r>
              <a:rPr lang="en-US" b="1">
                <a:solidFill>
                  <a:srgbClr val="09422E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rgbClr val="09422E"/>
                </a:solidFill>
                <a:latin typeface="Arial"/>
                <a:cs typeface="Arial"/>
                <a:hlinkClick r:id="rId7"/>
              </a:rPr>
              <a:t>study programs</a:t>
            </a:r>
            <a:r>
              <a:rPr lang="en-US" b="1">
                <a:solidFill>
                  <a:srgbClr val="09422E"/>
                </a:solidFill>
                <a:latin typeface="Arial"/>
                <a:cs typeface="Arial"/>
              </a:rPr>
              <a:t> </a:t>
            </a:r>
            <a:r>
              <a:rPr lang="en-US">
                <a:solidFill>
                  <a:srgbClr val="09422E"/>
                </a:solidFill>
                <a:latin typeface="Arial"/>
                <a:cs typeface="Arial"/>
              </a:rPr>
              <a:t>at MATE </a:t>
            </a:r>
            <a:r>
              <a:rPr lang="en-US" b="1">
                <a:solidFill>
                  <a:srgbClr val="09422E"/>
                </a:solidFill>
                <a:latin typeface="Arial"/>
                <a:cs typeface="Arial"/>
              </a:rPr>
              <a:t>complete the following steps</a:t>
            </a:r>
            <a:r>
              <a:rPr lang="en-US">
                <a:solidFill>
                  <a:srgbClr val="09422E"/>
                </a:solidFill>
                <a:latin typeface="Arial"/>
                <a:cs typeface="Arial"/>
              </a:rPr>
              <a:t>:</a:t>
            </a:r>
            <a:endParaRPr lang="en-US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090D284-9EAA-74D6-8781-9EAA84A900A7}"/>
              </a:ext>
            </a:extLst>
          </p:cNvPr>
          <p:cNvSpPr txBox="1"/>
          <p:nvPr/>
        </p:nvSpPr>
        <p:spPr>
          <a:xfrm>
            <a:off x="-165502" y="6232856"/>
            <a:ext cx="87709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>
              <a:spcBef>
                <a:spcPts val="300"/>
              </a:spcBef>
              <a:spcAft>
                <a:spcPts val="0"/>
              </a:spcAft>
            </a:pPr>
            <a:r>
              <a:rPr lang="hu-HU" b="1" err="1">
                <a:solidFill>
                  <a:srgbClr val="09422E"/>
                </a:solidFill>
                <a:latin typeface="Arial"/>
                <a:cs typeface="Arial"/>
              </a:rPr>
              <a:t>Detailed</a:t>
            </a:r>
            <a:r>
              <a:rPr lang="hu-HU" b="1">
                <a:solidFill>
                  <a:srgbClr val="09422E"/>
                </a:solidFill>
                <a:latin typeface="Arial"/>
                <a:cs typeface="Arial"/>
              </a:rPr>
              <a:t> </a:t>
            </a:r>
            <a:r>
              <a:rPr lang="hu-HU" b="1" err="1">
                <a:solidFill>
                  <a:srgbClr val="09422E"/>
                </a:solidFill>
                <a:latin typeface="Arial"/>
                <a:cs typeface="Arial"/>
              </a:rPr>
              <a:t>info</a:t>
            </a:r>
            <a:r>
              <a:rPr lang="hu-HU" b="1">
                <a:solidFill>
                  <a:srgbClr val="09422E"/>
                </a:solidFill>
                <a:latin typeface="Arial"/>
                <a:cs typeface="Arial"/>
              </a:rPr>
              <a:t>: </a:t>
            </a:r>
            <a:r>
              <a:rPr lang="hu-HU" b="1">
                <a:solidFill>
                  <a:srgbClr val="09422E"/>
                </a:solidFill>
                <a:latin typeface="Arial"/>
                <a:cs typeface="Arial"/>
                <a:hlinkClick r:id="rId8"/>
              </a:rPr>
              <a:t>https://en.uni-mate.hu/en/application-procedure-for-bsc-msc</a:t>
            </a:r>
            <a:endParaRPr lang="hu-HU" b="1">
              <a:solidFill>
                <a:srgbClr val="09422E"/>
              </a:solidFill>
              <a:latin typeface="Arial"/>
              <a:cs typeface="Arial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8D30EDCA-DCB3-EC88-E2F3-3FE90A8EB146}"/>
              </a:ext>
            </a:extLst>
          </p:cNvPr>
          <p:cNvSpPr txBox="1"/>
          <p:nvPr/>
        </p:nvSpPr>
        <p:spPr>
          <a:xfrm>
            <a:off x="117921" y="4756838"/>
            <a:ext cx="81633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9422E"/>
                </a:solidFill>
                <a:latin typeface="Arial"/>
                <a:cs typeface="Arial"/>
              </a:rPr>
              <a:t>Selection Process</a:t>
            </a:r>
            <a:r>
              <a:rPr lang="en-US" sz="1400" b="1">
                <a:solidFill>
                  <a:srgbClr val="09422E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rgbClr val="09422E"/>
                </a:solidFill>
                <a:latin typeface="Arial"/>
                <a:cs typeface="Arial"/>
              </a:rPr>
              <a:t>- </a:t>
            </a:r>
            <a:r>
              <a:rPr lang="en-US">
                <a:solidFill>
                  <a:srgbClr val="09422E"/>
                </a:solidFill>
                <a:latin typeface="Arial"/>
                <a:cs typeface="Arial"/>
              </a:rPr>
              <a:t>After submitting the Application Package</a:t>
            </a:r>
          </a:p>
          <a:p>
            <a:endParaRPr lang="en-US" sz="1400">
              <a:solidFill>
                <a:srgbClr val="09422E"/>
              </a:solidFill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923271F-5DA2-A2A6-FB7D-B9F376347377}"/>
              </a:ext>
            </a:extLst>
          </p:cNvPr>
          <p:cNvSpPr txBox="1"/>
          <p:nvPr/>
        </p:nvSpPr>
        <p:spPr>
          <a:xfrm>
            <a:off x="116749" y="43689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b="1" err="1">
                <a:solidFill>
                  <a:srgbClr val="09422E"/>
                </a:solidFill>
                <a:latin typeface="Arial"/>
                <a:cs typeface="Arial"/>
              </a:rPr>
              <a:t>Deadline</a:t>
            </a:r>
            <a:r>
              <a:rPr lang="hu-HU" b="1">
                <a:solidFill>
                  <a:srgbClr val="09422E"/>
                </a:solidFill>
                <a:latin typeface="Arial"/>
                <a:cs typeface="Arial"/>
              </a:rPr>
              <a:t>:</a:t>
            </a:r>
            <a:r>
              <a:rPr lang="hu-HU" b="1">
                <a:solidFill>
                  <a:srgbClr val="C00000"/>
                </a:solidFill>
                <a:latin typeface="Arial"/>
                <a:cs typeface="Arial"/>
              </a:rPr>
              <a:t> 31 May 2025</a:t>
            </a:r>
            <a:endParaRPr lang="hu-HU">
              <a:solidFill>
                <a:srgbClr val="C00000"/>
              </a:solidFill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6353E102-5C19-2C13-7FBE-74B67250B54D}"/>
              </a:ext>
            </a:extLst>
          </p:cNvPr>
          <p:cNvGrpSpPr/>
          <p:nvPr/>
        </p:nvGrpSpPr>
        <p:grpSpPr>
          <a:xfrm>
            <a:off x="221360" y="5349725"/>
            <a:ext cx="8655335" cy="642700"/>
            <a:chOff x="221360" y="4948862"/>
            <a:chExt cx="8655335" cy="642700"/>
          </a:xfrm>
        </p:grpSpPr>
        <p:pic>
          <p:nvPicPr>
            <p:cNvPr id="28" name="Kép 27" descr="A képen képernyőkép, fekete látható&#10;&#10;Automatikusan generált leírás">
              <a:extLst>
                <a:ext uri="{FF2B5EF4-FFF2-40B4-BE49-F238E27FC236}">
                  <a16:creationId xmlns:a16="http://schemas.microsoft.com/office/drawing/2014/main" id="{73D19FAE-CB00-33EC-A5FC-46E87A70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3873" y="4969549"/>
              <a:ext cx="1192822" cy="622013"/>
            </a:xfrm>
            <a:prstGeom prst="rect">
              <a:avLst/>
            </a:prstGeom>
          </p:spPr>
        </p:pic>
        <p:pic>
          <p:nvPicPr>
            <p:cNvPr id="27" name="Kép 26" descr="A képen képernyőkép, fekete látható&#10;&#10;Automatikusan generált leírás">
              <a:extLst>
                <a:ext uri="{FF2B5EF4-FFF2-40B4-BE49-F238E27FC236}">
                  <a16:creationId xmlns:a16="http://schemas.microsoft.com/office/drawing/2014/main" id="{F99B709D-C625-715E-589F-2819B935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49511" y="4969549"/>
              <a:ext cx="1192822" cy="622013"/>
            </a:xfrm>
            <a:prstGeom prst="rect">
              <a:avLst/>
            </a:prstGeom>
          </p:spPr>
        </p:pic>
        <p:pic>
          <p:nvPicPr>
            <p:cNvPr id="25" name="Kép 24" descr="A képen képernyőkép, fekete látható&#10;&#10;Automatikusan generált leírás">
              <a:extLst>
                <a:ext uri="{FF2B5EF4-FFF2-40B4-BE49-F238E27FC236}">
                  <a16:creationId xmlns:a16="http://schemas.microsoft.com/office/drawing/2014/main" id="{D0D74F7A-6D91-4AC3-5DF2-5304A6F8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46182" y="4948862"/>
              <a:ext cx="1192822" cy="622013"/>
            </a:xfrm>
            <a:prstGeom prst="rect">
              <a:avLst/>
            </a:prstGeom>
          </p:spPr>
        </p:pic>
        <p:pic>
          <p:nvPicPr>
            <p:cNvPr id="24" name="Kép 23" descr="A képen képernyőkép, fekete látható&#10;&#10;Automatikusan generált leírás">
              <a:extLst>
                <a:ext uri="{FF2B5EF4-FFF2-40B4-BE49-F238E27FC236}">
                  <a16:creationId xmlns:a16="http://schemas.microsoft.com/office/drawing/2014/main" id="{5641A12B-FFE5-3616-7CBD-8ACC5912F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8037" y="4959205"/>
              <a:ext cx="1337635" cy="622013"/>
            </a:xfrm>
            <a:prstGeom prst="rect">
              <a:avLst/>
            </a:prstGeom>
          </p:spPr>
        </p:pic>
        <p:pic>
          <p:nvPicPr>
            <p:cNvPr id="23" name="Kép 22" descr="A képen képernyőkép, fekete látható&#10;&#10;Automatikusan generált leírás">
              <a:extLst>
                <a:ext uri="{FF2B5EF4-FFF2-40B4-BE49-F238E27FC236}">
                  <a16:creationId xmlns:a16="http://schemas.microsoft.com/office/drawing/2014/main" id="{EE6F7294-DF44-5BD4-2709-EF31042A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60238" y="4959206"/>
              <a:ext cx="1358323" cy="622013"/>
            </a:xfrm>
            <a:prstGeom prst="rect">
              <a:avLst/>
            </a:prstGeom>
          </p:spPr>
        </p:pic>
        <p:pic>
          <p:nvPicPr>
            <p:cNvPr id="4" name="Kép 3" descr="A képen képernyőkép, fekete látható&#10;&#10;Automatikusan generált leírás">
              <a:extLst>
                <a:ext uri="{FF2B5EF4-FFF2-40B4-BE49-F238E27FC236}">
                  <a16:creationId xmlns:a16="http://schemas.microsoft.com/office/drawing/2014/main" id="{BD303511-C42D-D507-C779-D523AA30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7648" y="4948862"/>
              <a:ext cx="1792767" cy="622013"/>
            </a:xfrm>
            <a:prstGeom prst="rect">
              <a:avLst/>
            </a:prstGeom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EB7CD5F0-AEC1-52D1-0A8B-B3D4CC4BDDD6}"/>
                </a:ext>
              </a:extLst>
            </p:cNvPr>
            <p:cNvSpPr txBox="1"/>
            <p:nvPr/>
          </p:nvSpPr>
          <p:spPr>
            <a:xfrm>
              <a:off x="221360" y="4991065"/>
              <a:ext cx="1832938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Revision</a:t>
              </a:r>
              <a:r>
                <a:rPr lang="hu-HU" sz="1400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 of</a:t>
              </a:r>
            </a:p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Application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AF9F8B8-4F3F-F201-521C-40DB3C5F9539}"/>
                </a:ext>
              </a:extLst>
            </p:cNvPr>
            <p:cNvSpPr txBox="1"/>
            <p:nvPr/>
          </p:nvSpPr>
          <p:spPr>
            <a:xfrm>
              <a:off x="3651777" y="5114552"/>
              <a:ext cx="89164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PLoA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5B1DDC6E-F615-CB50-1BB9-11D42E332E91}"/>
                </a:ext>
              </a:extLst>
            </p:cNvPr>
            <p:cNvSpPr txBox="1"/>
            <p:nvPr/>
          </p:nvSpPr>
          <p:spPr>
            <a:xfrm>
              <a:off x="5007745" y="5012428"/>
              <a:ext cx="124027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Tuition</a:t>
              </a:r>
              <a:r>
                <a:rPr lang="hu-HU" sz="1400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 </a:t>
              </a:r>
            </a:p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Fee</a:t>
              </a:r>
              <a:r>
                <a:rPr lang="hu-HU" sz="1400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 (1 </a:t>
              </a:r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year</a:t>
              </a:r>
              <a:r>
                <a:rPr lang="hu-HU" sz="1400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!)</a:t>
              </a: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89AD6669-CB46-D51B-1AF6-9AF857E419F3}"/>
                </a:ext>
              </a:extLst>
            </p:cNvPr>
            <p:cNvSpPr txBox="1"/>
            <p:nvPr/>
          </p:nvSpPr>
          <p:spPr>
            <a:xfrm>
              <a:off x="6334600" y="4999663"/>
              <a:ext cx="1316472" cy="5316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LoA</a:t>
              </a:r>
              <a:endParaRPr lang="hu-HU" sz="14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endParaRPr>
            </a:p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Welcome</a:t>
              </a:r>
              <a:r>
                <a:rPr lang="hu-HU" sz="1400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Info</a:t>
              </a: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6801E508-4480-08F1-29F1-26A267C1CB25}"/>
                </a:ext>
              </a:extLst>
            </p:cNvPr>
            <p:cNvSpPr txBox="1"/>
            <p:nvPr/>
          </p:nvSpPr>
          <p:spPr>
            <a:xfrm>
              <a:off x="7629527" y="5063439"/>
              <a:ext cx="1172538" cy="4462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Arrival</a:t>
              </a:r>
              <a:endParaRPr lang="hu-HU" sz="140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endParaRPr>
            </a:p>
            <a:p>
              <a:r>
                <a:rPr lang="hu-HU" sz="900" i="1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From</a:t>
              </a:r>
              <a:r>
                <a:rPr lang="hu-HU" sz="900" i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 1 </a:t>
              </a:r>
              <a:r>
                <a:rPr lang="hu-HU" sz="900" i="1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September</a:t>
              </a:r>
              <a:endParaRPr lang="hu-HU" sz="1050" i="1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AA4E8AEA-35DD-6D51-D42B-9085403C3EAD}"/>
                </a:ext>
              </a:extLst>
            </p:cNvPr>
            <p:cNvSpPr txBox="1"/>
            <p:nvPr/>
          </p:nvSpPr>
          <p:spPr>
            <a:xfrm>
              <a:off x="2118047" y="5113990"/>
              <a:ext cx="91853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sz="1400" err="1">
                  <a:solidFill>
                    <a:schemeClr val="tx2">
                      <a:lumMod val="10000"/>
                    </a:schemeClr>
                  </a:solidFill>
                  <a:latin typeface="Arial"/>
                  <a:cs typeface="Arial"/>
                </a:rPr>
                <a:t>Interview</a:t>
              </a:r>
            </a:p>
          </p:txBody>
        </p:sp>
      </p:grpSp>
      <p:pic>
        <p:nvPicPr>
          <p:cNvPr id="29" name="Kép 28" descr="Aranyszínű sapkákat tartó négy kéz közelről kék égbolttal">
            <a:extLst>
              <a:ext uri="{FF2B5EF4-FFF2-40B4-BE49-F238E27FC236}">
                <a16:creationId xmlns:a16="http://schemas.microsoft.com/office/drawing/2014/main" id="{F33DB3FB-6EC5-E598-A1AC-22826524C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22" b="602"/>
          <a:stretch/>
        </p:blipFill>
        <p:spPr>
          <a:xfrm>
            <a:off x="6484277" y="2071668"/>
            <a:ext cx="1903278" cy="16977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5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55EC2-7695-A340-B3B6-2BF307DB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08D4A45-D306-2FC6-E9D5-7E774611ED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077D07ED-788C-3AB4-3B41-8703DA132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394" y="72124"/>
            <a:ext cx="5891538" cy="7835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Q &amp; A</a:t>
            </a:r>
            <a:endParaRPr lang="hu-HU" err="1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00A910B-CA4D-25E9-A8FB-A8C9E746C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6112" y="872065"/>
            <a:ext cx="8701020" cy="5862271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 panose="05000000000000000000" pitchFamily="2" charset="2"/>
              <a:buChar char="Ø"/>
            </a:pPr>
            <a:r>
              <a:rPr lang="hu-HU" sz="1800" b="1">
                <a:solidFill>
                  <a:srgbClr val="10573E"/>
                </a:solidFill>
                <a:latin typeface="+mj-lt"/>
                <a:cs typeface="Arial"/>
              </a:rPr>
              <a:t>MATE website: </a:t>
            </a:r>
            <a:r>
              <a:rPr lang="en-GB" sz="1800">
                <a:solidFill>
                  <a:srgbClr val="0070C0"/>
                </a:solidFill>
                <a:latin typeface="+mj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https://en.uni-mate.hu/</a:t>
            </a:r>
            <a:r>
              <a:rPr lang="en-GB" sz="1800">
                <a:solidFill>
                  <a:srgbClr val="0070C0"/>
                </a:solidFill>
                <a:latin typeface="+mj-lt"/>
                <a:cs typeface="Arial"/>
              </a:rPr>
              <a:t> </a:t>
            </a:r>
            <a:r>
              <a:rPr lang="en-GB" sz="1600" b="1">
                <a:solidFill>
                  <a:srgbClr val="000000"/>
                </a:solidFill>
                <a:latin typeface="+mj-lt"/>
                <a:cs typeface="Arial"/>
              </a:rPr>
              <a:t>(a</a:t>
            </a:r>
            <a:r>
              <a:rPr lang="en-GB" sz="1800" b="1">
                <a:solidFill>
                  <a:srgbClr val="000000"/>
                </a:solidFill>
                <a:latin typeface="+mj-lt"/>
                <a:cs typeface="Arial"/>
              </a:rPr>
              <a:t>l</a:t>
            </a:r>
            <a:r>
              <a:rPr lang="en-GB" sz="1800" b="1">
                <a:solidFill>
                  <a:schemeClr val="tx1">
                    <a:lumMod val="50000"/>
                  </a:schemeClr>
                </a:solidFill>
                <a:latin typeface="+mj-lt"/>
                <a:cs typeface="Arial"/>
              </a:rPr>
              <a:t>umni network, career services, mental health, academic calendar)</a:t>
            </a:r>
            <a:endParaRPr lang="en-US" sz="1800">
              <a:solidFill>
                <a:schemeClr val="tx1">
                  <a:lumMod val="50000"/>
                </a:schemeClr>
              </a:solidFill>
              <a:latin typeface="+mj-lt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 panose="05000000000000000000" pitchFamily="2" charset="2"/>
              <a:buChar char="Ø"/>
            </a:pPr>
            <a:r>
              <a:rPr lang="hu-HU" sz="1800" b="1">
                <a:solidFill>
                  <a:srgbClr val="10573E"/>
                </a:solidFill>
                <a:latin typeface="+mj-lt"/>
                <a:cs typeface="Arial"/>
              </a:rPr>
              <a:t>MATE </a:t>
            </a:r>
            <a:r>
              <a:rPr lang="hu-HU" sz="1800" b="1" err="1">
                <a:solidFill>
                  <a:srgbClr val="10573E"/>
                </a:solidFill>
                <a:latin typeface="+mj-lt"/>
                <a:cs typeface="Arial"/>
              </a:rPr>
              <a:t>brochure</a:t>
            </a:r>
            <a:r>
              <a:rPr lang="hu-HU" sz="1800" b="1">
                <a:solidFill>
                  <a:srgbClr val="10573E"/>
                </a:solidFill>
                <a:latin typeface="+mj-lt"/>
                <a:cs typeface="Arial"/>
              </a:rPr>
              <a:t>:</a:t>
            </a:r>
            <a:r>
              <a:rPr lang="hu-HU" sz="1800">
                <a:solidFill>
                  <a:srgbClr val="10573E"/>
                </a:solidFill>
                <a:latin typeface="arial "/>
                <a:cs typeface="Arial"/>
              </a:rPr>
              <a:t> </a:t>
            </a:r>
            <a:r>
              <a:rPr lang="hu-HU" sz="1800">
                <a:solidFill>
                  <a:srgbClr val="10573E"/>
                </a:solidFill>
                <a:latin typeface="arial "/>
                <a:hlinkClick r:id="rId5"/>
              </a:rPr>
              <a:t>https://en.uni-mate.hu/brochure-for-prospective-students</a:t>
            </a:r>
            <a:r>
              <a:rPr lang="hu-HU" sz="1800">
                <a:solidFill>
                  <a:srgbClr val="10573E"/>
                </a:solidFill>
                <a:latin typeface="arial "/>
              </a:rPr>
              <a:t> </a:t>
            </a:r>
            <a:endParaRPr lang="hu-HU" sz="1800">
              <a:solidFill>
                <a:srgbClr val="10573E"/>
              </a:solidFill>
              <a:latin typeface="arial 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 panose="05000000000000000000" pitchFamily="2" charset="2"/>
              <a:buChar char="Ø"/>
            </a:pPr>
            <a:r>
              <a:rPr lang="hu-HU" sz="1800" b="1" err="1">
                <a:solidFill>
                  <a:srgbClr val="10573E"/>
                </a:solidFill>
                <a:latin typeface="+mj-lt"/>
                <a:cs typeface="Arial"/>
              </a:rPr>
              <a:t>MyMATE</a:t>
            </a:r>
            <a:r>
              <a:rPr lang="hu-HU" sz="1800" b="1">
                <a:solidFill>
                  <a:srgbClr val="10573E"/>
                </a:solidFill>
                <a:latin typeface="+mj-lt"/>
                <a:cs typeface="Arial"/>
              </a:rPr>
              <a:t> app</a:t>
            </a:r>
            <a:r>
              <a:rPr lang="hu-HU" sz="1800" b="1">
                <a:solidFill>
                  <a:srgbClr val="096D2A"/>
                </a:solidFill>
                <a:latin typeface="+mj-lt"/>
                <a:cs typeface="Arial"/>
              </a:rPr>
              <a:t> </a:t>
            </a:r>
            <a:r>
              <a:rPr lang="hu-HU" sz="1800" b="1" err="1">
                <a:solidFill>
                  <a:srgbClr val="10573E"/>
                </a:solidFill>
                <a:latin typeface="+mj-lt"/>
                <a:cs typeface="Arial"/>
              </a:rPr>
              <a:t>for</a:t>
            </a:r>
            <a:r>
              <a:rPr lang="hu-HU" sz="1800" b="1">
                <a:solidFill>
                  <a:srgbClr val="10573E"/>
                </a:solidFill>
                <a:latin typeface="+mj-lt"/>
                <a:cs typeface="Arial"/>
              </a:rPr>
              <a:t> MATE </a:t>
            </a:r>
            <a:r>
              <a:rPr lang="hu-HU" sz="1800" b="1" err="1">
                <a:solidFill>
                  <a:srgbClr val="10573E"/>
                </a:solidFill>
                <a:latin typeface="+mj-lt"/>
                <a:cs typeface="Arial"/>
              </a:rPr>
              <a:t>students</a:t>
            </a:r>
            <a:r>
              <a:rPr lang="hu-HU" sz="1800" b="1">
                <a:solidFill>
                  <a:srgbClr val="10573E"/>
                </a:solidFill>
                <a:latin typeface="+mj-lt"/>
                <a:cs typeface="Arial"/>
              </a:rPr>
              <a:t>: </a:t>
            </a:r>
            <a:r>
              <a:rPr lang="hu-HU" sz="1800">
                <a:solidFill>
                  <a:srgbClr val="10573E"/>
                </a:solidFill>
                <a:latin typeface="+mj-lt"/>
                <a:cs typeface="Arial"/>
                <a:hlinkClick r:id="rId6"/>
              </a:rPr>
              <a:t>https://en.uni-mate.hu/en/h%C3%ADr/-/content-viewer/mymate-app-has-been-launched-/20123</a:t>
            </a:r>
            <a:endParaRPr lang="hu-HU" sz="1800">
              <a:solidFill>
                <a:srgbClr val="000000"/>
              </a:solidFill>
              <a:latin typeface="+mj-lt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 panose="05000000000000000000" pitchFamily="2" charset="2"/>
              <a:buChar char="Ø"/>
            </a:pPr>
            <a:endParaRPr lang="en-GB" sz="1800" b="1">
              <a:solidFill>
                <a:schemeClr val="tx1">
                  <a:lumMod val="50000"/>
                </a:schemeClr>
              </a:solidFill>
              <a:latin typeface="+mj-lt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sz="1800" i="1">
              <a:solidFill>
                <a:schemeClr val="tx1">
                  <a:lumMod val="50000"/>
                </a:schemeClr>
              </a:solidFill>
              <a:latin typeface="arial "/>
              <a:cs typeface="Times New Roman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83C076A-C3A9-B5E3-BFD5-467F8E2F88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pic>
        <p:nvPicPr>
          <p:cNvPr id="2" name="Kép 1" descr="A képen szöveg, képernyőkép, szoftver, térkép látható&#10;&#10;Automatikusan generált leírás">
            <a:extLst>
              <a:ext uri="{FF2B5EF4-FFF2-40B4-BE49-F238E27FC236}">
                <a16:creationId xmlns:a16="http://schemas.microsoft.com/office/drawing/2014/main" id="{A6BE06D7-0DC1-A729-AB76-3A08F4B13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116" y="2944763"/>
            <a:ext cx="7023632" cy="34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3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55EC2-7695-A340-B3B6-2BF307DB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08D4A45-D306-2FC6-E9D5-7E774611ED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077D07ED-788C-3AB4-3B41-8703DA132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394" y="72124"/>
            <a:ext cx="5891538" cy="7835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Q &amp; A II.</a:t>
            </a:r>
            <a:endParaRPr lang="hu-HU" err="1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00A910B-CA4D-25E9-A8FB-A8C9E746C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7482" y="680153"/>
            <a:ext cx="8829036" cy="5497693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 panose="05000000000000000000" pitchFamily="2" charset="2"/>
              <a:buChar char="Ø"/>
            </a:pPr>
            <a:endParaRPr lang="en-GB" sz="1800" b="1" dirty="0">
              <a:solidFill>
                <a:schemeClr val="tx1">
                  <a:lumMod val="50000"/>
                </a:schemeClr>
              </a:solidFill>
              <a:latin typeface="+mj-lt"/>
              <a:cs typeface="Arial"/>
            </a:endParaRPr>
          </a:p>
          <a:p>
            <a:pPr marL="285750" indent="-285750" algn="just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hu-HU" sz="1800" b="1" dirty="0">
                <a:solidFill>
                  <a:srgbClr val="10573E"/>
                </a:solidFill>
                <a:latin typeface="+mj-lt"/>
              </a:rPr>
              <a:t>Language certificate requirements: </a:t>
            </a:r>
            <a:r>
              <a:rPr lang="en-GB" sz="1800" b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B2 level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 </a:t>
            </a:r>
            <a:r>
              <a:rPr lang="en-GB" sz="1800" b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of English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 is required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 (i.e. </a:t>
            </a:r>
            <a:r>
              <a:rPr lang="en-GB" sz="1800" b="1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TOEFL 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min. of 500 on PBT, 61 on iBT; a 6.0 on </a:t>
            </a:r>
            <a:r>
              <a:rPr lang="en-GB" sz="1800" b="1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IELTS, </a:t>
            </a:r>
            <a:r>
              <a:rPr lang="en-GB" sz="1800" b="1" i="1" dirty="0">
                <a:solidFill>
                  <a:schemeClr val="tx1">
                    <a:lumMod val="50000"/>
                  </a:schemeClr>
                </a:solidFill>
                <a:latin typeface="arial 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EUROEXAM</a:t>
            </a:r>
            <a:r>
              <a:rPr lang="en-GB" sz="1800" b="1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 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or equivalent accredited language exams, including completion of previous level of studies in English e.g. 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 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GCSE or BSc) - Please, note that </a:t>
            </a:r>
            <a:r>
              <a:rPr lang="en-GB" sz="1800" b="1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we do not accept DUOLINGO (DET) or EF SET test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 as a proof of English proficiency</a:t>
            </a:r>
            <a:endParaRPr lang="en-GB" sz="1800" dirty="0">
              <a:solidFill>
                <a:schemeClr val="tx1">
                  <a:lumMod val="50000"/>
                </a:schemeClr>
              </a:solidFill>
              <a:latin typeface="arial "/>
            </a:endParaRPr>
          </a:p>
          <a:p>
            <a:pPr marL="285750" indent="-285750" algn="just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Acceptable lang</a:t>
            </a:r>
            <a:r>
              <a:rPr lang="hu-HU" sz="1800" i="1" dirty="0" err="1">
                <a:solidFill>
                  <a:schemeClr val="tx1">
                    <a:lumMod val="50000"/>
                  </a:schemeClr>
                </a:solidFill>
                <a:latin typeface="arial "/>
              </a:rPr>
              <a:t>uage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 cert</a:t>
            </a:r>
            <a:r>
              <a:rPr lang="hu-HU" sz="1800" i="1" dirty="0" err="1">
                <a:solidFill>
                  <a:schemeClr val="tx1">
                    <a:lumMod val="50000"/>
                  </a:schemeClr>
                </a:solidFill>
                <a:latin typeface="arial "/>
              </a:rPr>
              <a:t>ificates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latin typeface="arial "/>
              </a:rPr>
              <a:t>: </a:t>
            </a:r>
            <a:r>
              <a:rPr lang="en-GB" sz="1800" dirty="0">
                <a:solidFill>
                  <a:schemeClr val="accent1">
                    <a:lumMod val="76000"/>
                  </a:schemeClr>
                </a:solidFill>
                <a:latin typeface="arial 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https://en.uni-mate.hu/application-procedure-for-</a:t>
            </a:r>
            <a:r>
              <a:rPr lang="hu-HU" sz="1800" dirty="0">
                <a:solidFill>
                  <a:schemeClr val="accent1">
                    <a:lumMod val="76000"/>
                  </a:schemeClr>
                </a:solidFill>
                <a:latin typeface="arial 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800" dirty="0" err="1">
                <a:solidFill>
                  <a:schemeClr val="accent1">
                    <a:lumMod val="76000"/>
                  </a:schemeClr>
                </a:solidFill>
                <a:latin typeface="arial 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bsc-msc</a:t>
            </a:r>
            <a:r>
              <a:rPr lang="en-GB" sz="1800" dirty="0">
                <a:solidFill>
                  <a:schemeClr val="accent1">
                    <a:lumMod val="76000"/>
                  </a:schemeClr>
                </a:solidFill>
                <a:latin typeface="arial "/>
              </a:rPr>
              <a:t> </a:t>
            </a:r>
            <a:endParaRPr lang="en-GB" sz="1800" i="1" dirty="0">
              <a:solidFill>
                <a:schemeClr val="accent1">
                  <a:lumMod val="76000"/>
                </a:schemeClr>
              </a:solidFill>
              <a:latin typeface="arial "/>
            </a:endParaRPr>
          </a:p>
          <a:p>
            <a:pPr marL="285750" indent="-285750" algn="just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sz="1800" dirty="0">
              <a:solidFill>
                <a:schemeClr val="accent1">
                  <a:lumMod val="76000"/>
                </a:schemeClr>
              </a:solidFill>
              <a:latin typeface="arial "/>
            </a:endParaRPr>
          </a:p>
          <a:p>
            <a:pPr marL="285750" indent="-285750" algn="just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10573E"/>
                </a:solidFill>
                <a:latin typeface="Arial"/>
                <a:cs typeface="Arial"/>
              </a:rPr>
              <a:t>Refund policy</a:t>
            </a:r>
            <a:r>
              <a:rPr lang="en-GB" sz="1800" b="1" dirty="0">
                <a:solidFill>
                  <a:srgbClr val="2F2F2F"/>
                </a:solidFill>
                <a:latin typeface="arial "/>
              </a:rPr>
              <a:t> </a:t>
            </a:r>
            <a:r>
              <a:rPr lang="en-GB" sz="1800" dirty="0">
                <a:solidFill>
                  <a:srgbClr val="2F2F2F"/>
                </a:solidFill>
                <a:latin typeface="arial "/>
              </a:rPr>
              <a:t>in case of visa rejection</a:t>
            </a:r>
          </a:p>
          <a:p>
            <a:pPr marL="285750" indent="-285750" algn="just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2F2F2F"/>
                </a:solidFill>
                <a:latin typeface="arial "/>
              </a:rPr>
              <a:t>Application fee (100 EUR) - 1 study programme (max. 3) - non-refundable</a:t>
            </a:r>
          </a:p>
          <a:p>
            <a:pPr marL="285750" indent="-285750" algn="just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sz="1800" i="1" dirty="0">
              <a:solidFill>
                <a:srgbClr val="2F2F2F"/>
              </a:solidFill>
              <a:latin typeface="arial 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 panose="05000000000000000000" pitchFamily="2" charset="2"/>
              <a:buChar char="Ø"/>
            </a:pPr>
            <a:r>
              <a:rPr lang="en-GB" sz="1800" b="1" dirty="0">
                <a:solidFill>
                  <a:srgbClr val="10573E"/>
                </a:solidFill>
                <a:latin typeface="Arial"/>
                <a:cs typeface="Arial"/>
              </a:rPr>
              <a:t>Family unification: 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neither SH nor MATE is involved in the procedure. 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1600" b="1" dirty="0">
                <a:solidFill>
                  <a:srgbClr val="000000"/>
                </a:solidFill>
                <a:latin typeface="Arial"/>
                <a:cs typeface="Arial"/>
              </a:rPr>
              <a:t>Financial background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GB" sz="1600" b="1" dirty="0">
                <a:solidFill>
                  <a:srgbClr val="000000"/>
                </a:solidFill>
                <a:latin typeface="Arial"/>
                <a:cs typeface="Arial"/>
              </a:rPr>
              <a:t>health insurance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en-GB" sz="1600" b="1" dirty="0">
                <a:solidFill>
                  <a:srgbClr val="000000"/>
                </a:solidFill>
                <a:latin typeface="Arial"/>
                <a:cs typeface="Arial"/>
              </a:rPr>
              <a:t>accommodation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 are the responsibility of the family. No accommodation can be provided in the dorm for children.</a:t>
            </a:r>
            <a:endParaRPr lang="en-GB" sz="1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indent="-603250">
              <a:spcBef>
                <a:spcPts val="600"/>
              </a:spcBef>
              <a:spcAft>
                <a:spcPct val="0"/>
              </a:spcAft>
              <a:buFont typeface="Helvetica Neue" panose="05000000000000000000" pitchFamily="2" charset="2"/>
              <a:buChar char="•"/>
            </a:pPr>
            <a:endParaRPr lang="en-GB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 panose="05000000000000000000" pitchFamily="2" charset="2"/>
              <a:buChar char="Ø"/>
            </a:pPr>
            <a:r>
              <a:rPr lang="en-GB" sz="1800" b="1" dirty="0">
                <a:solidFill>
                  <a:srgbClr val="10573E"/>
                </a:solidFill>
                <a:latin typeface="Arial"/>
                <a:cs typeface="Arial"/>
              </a:rPr>
              <a:t>Living in Hungary / costs </a:t>
            </a:r>
            <a:r>
              <a:rPr lang="en-GB" sz="1800" b="1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– 600-800 EUR/month, dormitory:120</a:t>
            </a:r>
            <a:r>
              <a:rPr lang="hu-HU" sz="1800" b="1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800" b="1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EUR/month, cost of renting a flat in Budapest: from 250</a:t>
            </a:r>
            <a:r>
              <a:rPr lang="hu-HU" sz="1800" b="1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800" b="1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EUR/month</a:t>
            </a:r>
            <a:endParaRPr lang="en-GB" sz="18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sz="1800" b="1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83C076A-C3A9-B5E3-BFD5-467F8E2F88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55EC2-7695-A340-B3B6-2BF307DB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08D4A45-D306-2FC6-E9D5-7E774611ED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077D07ED-788C-3AB4-3B41-8703DA132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394" y="72124"/>
            <a:ext cx="5891538" cy="7835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Q &amp; A III.</a:t>
            </a:r>
            <a:endParaRPr lang="hu-HU" err="1">
              <a:solidFill>
                <a:schemeClr val="bg1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00A910B-CA4D-25E9-A8FB-A8C9E746C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4253" y="1283362"/>
            <a:ext cx="8616353" cy="4291276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,Sans-Serif"/>
              <a:buChar char="Ø"/>
            </a:pPr>
            <a:endParaRPr lang="en-GB" sz="1800" b="1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1800" b="1" dirty="0">
                <a:solidFill>
                  <a:srgbClr val="10573E"/>
                </a:solidFill>
                <a:latin typeface="Arial"/>
                <a:cs typeface="Arial"/>
              </a:rPr>
              <a:t>Working as a student</a:t>
            </a:r>
            <a:r>
              <a:rPr lang="en-GB" sz="1800" b="1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: max. 30 hours/week</a:t>
            </a: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Font typeface="Wingdings,Sans-Serif"/>
              <a:buChar char="Ø"/>
            </a:pPr>
            <a:endParaRPr lang="en-GB" sz="1800" b="1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en-GB" sz="1800" b="1" dirty="0">
                <a:solidFill>
                  <a:srgbClr val="10573E"/>
                </a:solidFill>
                <a:latin typeface="Arial"/>
                <a:cs typeface="Arial"/>
              </a:rPr>
              <a:t>Residency after graduation</a:t>
            </a:r>
          </a:p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Webpage of the Immigration Office: </a:t>
            </a:r>
            <a:r>
              <a:rPr lang="en-GB" sz="1800" dirty="0">
                <a:solidFill>
                  <a:srgbClr val="5E5E5E"/>
                </a:solidFill>
                <a:latin typeface="Arial"/>
                <a:cs typeface="Arial"/>
                <a:hlinkClick r:id="rId4"/>
              </a:rPr>
              <a:t>http://oif.gov.hu/index.php?lang=en</a:t>
            </a:r>
            <a:r>
              <a:rPr lang="en-GB" sz="1800" dirty="0">
                <a:solidFill>
                  <a:srgbClr val="5E5E5E"/>
                </a:solidFill>
                <a:latin typeface="Arial"/>
                <a:cs typeface="Arial"/>
              </a:rPr>
              <a:t> </a:t>
            </a:r>
            <a:endParaRPr lang="en-GB" sz="1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SzPct val="100000"/>
              <a:buNone/>
            </a:pPr>
            <a:endParaRPr lang="hu-HU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SzPct val="100000"/>
              <a:buNone/>
            </a:pP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Options: </a:t>
            </a:r>
            <a:endParaRPr lang="en-GB" sz="1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SzPct val="100000"/>
              <a:buNone/>
            </a:pP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Residence permit </a:t>
            </a:r>
            <a:r>
              <a:rPr lang="en-GB" sz="1800" b="1" dirty="0">
                <a:solidFill>
                  <a:srgbClr val="000000"/>
                </a:solidFill>
                <a:latin typeface="Arial"/>
                <a:cs typeface="Arial"/>
              </a:rPr>
              <a:t>for job seeking and entrepreneurship</a:t>
            </a:r>
            <a:endParaRPr lang="en-GB" sz="1800" dirty="0"/>
          </a:p>
          <a:p>
            <a:pPr marL="0" indent="0">
              <a:buSzPct val="100000"/>
              <a:buNone/>
            </a:pPr>
            <a:r>
              <a:rPr lang="en-GB" sz="1800" b="1" dirty="0">
                <a:solidFill>
                  <a:srgbClr val="000000"/>
                </a:solidFill>
                <a:latin typeface="Arial"/>
                <a:cs typeface="Arial"/>
              </a:rPr>
              <a:t>     &gt;&gt; 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/>
              </a:rPr>
              <a:t>registration as a job seeker is necessary</a:t>
            </a:r>
            <a:endParaRPr lang="en-GB" sz="1800" dirty="0"/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en-GB" sz="1800" b="1" dirty="0">
                <a:solidFill>
                  <a:srgbClr val="000000"/>
                </a:solidFill>
                <a:latin typeface="Arial"/>
                <a:cs typeface="Arial"/>
              </a:rPr>
              <a:t>Apostille procedure:</a:t>
            </a:r>
            <a:r>
              <a:rPr lang="en-GB" sz="1800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lang="en-GB" sz="1800" dirty="0">
                <a:solidFill>
                  <a:srgbClr val="5E5E5E"/>
                </a:solidFill>
                <a:latin typeface="Arial"/>
                <a:cs typeface="Arial"/>
                <a:hlinkClick r:id="rId5"/>
              </a:rPr>
              <a:t>https://konzinfo.mfa.gov.hu/en/legalisation-procedure-documents-be-used-abroad</a:t>
            </a:r>
            <a:r>
              <a:rPr lang="en-GB" sz="1800" dirty="0">
                <a:solidFill>
                  <a:srgbClr val="5E5E5E"/>
                </a:solidFill>
                <a:latin typeface="Arial"/>
                <a:cs typeface="Arial"/>
              </a:rPr>
              <a:t> </a:t>
            </a:r>
            <a:endParaRPr lang="en-GB" sz="1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/>
              <a:buChar char="Ø"/>
            </a:pPr>
            <a:endParaRPr lang="en-GB" sz="2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83C076A-C3A9-B5E3-BFD5-467F8E2F88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09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0BBFD-5CB9-8516-AE92-B86E8A10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8414790-25A1-FC6D-7EE7-C1C77F062D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60144D29-AB6A-8BFF-B081-AA0BCE0BE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394" y="72124"/>
            <a:ext cx="5891538" cy="7835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 err="1">
                <a:solidFill>
                  <a:schemeClr val="bg1"/>
                </a:solidFill>
                <a:latin typeface="Arial"/>
                <a:ea typeface="ＭＳ Ｐゴシック"/>
              </a:rPr>
              <a:t>Keep</a:t>
            </a:r>
            <a:r>
              <a:rPr lang="hu-HU" altLang="hu-HU" sz="2800">
                <a:solidFill>
                  <a:schemeClr val="bg1"/>
                </a:solidFill>
                <a:latin typeface="Arial"/>
                <a:ea typeface="ＭＳ Ｐゴシック"/>
              </a:rPr>
              <a:t> in </a:t>
            </a:r>
            <a:r>
              <a:rPr lang="hu-HU" altLang="hu-HU" sz="2800" err="1">
                <a:solidFill>
                  <a:schemeClr val="bg1"/>
                </a:solidFill>
                <a:latin typeface="Arial"/>
                <a:ea typeface="ＭＳ Ｐゴシック"/>
              </a:rPr>
              <a:t>touch</a:t>
            </a:r>
            <a:r>
              <a:rPr lang="hu-HU" altLang="hu-HU" sz="2800">
                <a:solidFill>
                  <a:schemeClr val="bg1"/>
                </a:solidFill>
                <a:latin typeface="Arial"/>
                <a:ea typeface="ＭＳ Ｐゴシック"/>
              </a:rPr>
              <a:t>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0227836-ED77-CE15-FAF8-22D7F9800C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11B2F6C0-2342-829B-91FB-D3ADE1F1CA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020" y="800015"/>
            <a:ext cx="7776864" cy="4644832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endParaRPr lang="en-GB" altLang="hu-HU" sz="28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endParaRPr lang="en-GB" altLang="hu-HU" sz="18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en-GB" altLang="hu-HU" sz="2400" b="1">
                <a:solidFill>
                  <a:schemeClr val="tx1">
                    <a:lumMod val="50000"/>
                  </a:schemeClr>
                </a:solidFill>
                <a:latin typeface="+mj-lt"/>
              </a:rPr>
              <a:t>Check our </a:t>
            </a:r>
            <a:r>
              <a:rPr lang="en-GB" altLang="hu-HU" sz="2400" b="1">
                <a:solidFill>
                  <a:schemeClr val="accent1">
                    <a:lumMod val="75000"/>
                  </a:schemeClr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GB" altLang="hu-HU" sz="2400" b="1">
                <a:solidFill>
                  <a:schemeClr val="tx1">
                    <a:lumMod val="50000"/>
                  </a:schemeClr>
                </a:solidFill>
                <a:latin typeface="+mj-lt"/>
              </a:rPr>
              <a:t> and </a:t>
            </a:r>
            <a:r>
              <a:rPr lang="en-GB" altLang="hu-HU" sz="2400" b="1">
                <a:solidFill>
                  <a:schemeClr val="accent1">
                    <a:lumMod val="75000"/>
                  </a:schemeClr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FB page</a:t>
            </a:r>
            <a:r>
              <a:rPr lang="en-GB" altLang="hu-HU" sz="2400" b="1">
                <a:solidFill>
                  <a:schemeClr val="tx1">
                    <a:lumMod val="50000"/>
                  </a:schemeClr>
                </a:solidFill>
                <a:latin typeface="+mj-lt"/>
              </a:rPr>
              <a:t> regularly:</a:t>
            </a:r>
            <a:endParaRPr lang="en-GB" altLang="hu-HU" sz="2400" b="1">
              <a:solidFill>
                <a:schemeClr val="tx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2400">
                <a:solidFill>
                  <a:srgbClr val="0070C0"/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https://en.uni-mate.hu/</a:t>
            </a:r>
            <a:r>
              <a:rPr lang="en-GB" sz="2400">
                <a:solidFill>
                  <a:srgbClr val="0070C0"/>
                </a:solidFill>
                <a:latin typeface="Arial"/>
              </a:rPr>
              <a:t> </a:t>
            </a: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2400">
                <a:solidFill>
                  <a:srgbClr val="0070C0"/>
                </a:solidFill>
                <a:latin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https://www.facebook.com/sziuinternational</a:t>
            </a:r>
            <a:r>
              <a:rPr lang="en-GB" sz="2400">
                <a:solidFill>
                  <a:srgbClr val="0070C0"/>
                </a:solidFill>
                <a:latin typeface="Arial"/>
              </a:rPr>
              <a:t> </a:t>
            </a: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endParaRPr lang="en-GB" sz="2400">
              <a:solidFill>
                <a:srgbClr val="0070C0"/>
              </a:solidFill>
              <a:latin typeface="Arial"/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rgbClr val="000000"/>
                </a:solidFill>
                <a:latin typeface="Arial"/>
              </a:rPr>
              <a:t>Next virtual open day: </a:t>
            </a:r>
            <a:r>
              <a:rPr lang="en-GB" sz="2400" b="1">
                <a:solidFill>
                  <a:srgbClr val="10573E"/>
                </a:solidFill>
                <a:latin typeface="Arial"/>
              </a:rPr>
              <a:t>20th March 2025, 2 pm (CET)</a:t>
            </a: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endParaRPr lang="en-GB" sz="2400">
              <a:solidFill>
                <a:srgbClr val="0070C0"/>
              </a:solidFill>
              <a:latin typeface="Arial"/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hu-HU" sz="2400" b="1" err="1">
                <a:solidFill>
                  <a:schemeClr val="tx1">
                    <a:lumMod val="50000"/>
                  </a:schemeClr>
                </a:solidFill>
                <a:latin typeface="Arial"/>
              </a:rPr>
              <a:t>Contact</a:t>
            </a:r>
            <a:r>
              <a:rPr lang="hu-HU" sz="2400" b="1">
                <a:solidFill>
                  <a:schemeClr val="tx1">
                    <a:lumMod val="50000"/>
                  </a:schemeClr>
                </a:solidFill>
                <a:latin typeface="Arial"/>
              </a:rPr>
              <a:t> </a:t>
            </a:r>
            <a:r>
              <a:rPr lang="hu-HU" sz="2400" b="1" err="1">
                <a:solidFill>
                  <a:schemeClr val="tx1">
                    <a:lumMod val="50000"/>
                  </a:schemeClr>
                </a:solidFill>
                <a:latin typeface="Arial"/>
              </a:rPr>
              <a:t>us</a:t>
            </a:r>
            <a:r>
              <a:rPr lang="hu-HU" sz="2400" b="1">
                <a:solidFill>
                  <a:schemeClr val="tx1">
                    <a:lumMod val="50000"/>
                  </a:schemeClr>
                </a:solidFill>
                <a:latin typeface="Arial"/>
              </a:rPr>
              <a:t>: </a:t>
            </a: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/>
              </a:rPr>
              <a:t>SH – </a:t>
            </a: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sh@uni-mate.hu</a:t>
            </a:r>
            <a:endParaRPr lang="en-GB" sz="2400" b="1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SCYP – </a:t>
            </a:r>
            <a:r>
              <a:rPr lang="hu-HU" sz="2400" b="1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scyp</a:t>
            </a: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@uni-mate.hu</a:t>
            </a:r>
            <a:endParaRPr lang="en-GB" sz="240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Self-financed</a:t>
            </a: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/>
              </a:rPr>
              <a:t> – </a:t>
            </a:r>
            <a:r>
              <a:rPr lang="hu-HU" sz="2400" b="1">
                <a:solidFill>
                  <a:schemeClr val="tx1">
                    <a:lumMod val="50000"/>
                  </a:schemeClr>
                </a:solidFill>
                <a:latin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admission@uni-mate.hu</a:t>
            </a:r>
            <a:endParaRPr lang="en-GB" sz="2400" b="1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endParaRPr lang="en-GB" sz="160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endParaRPr lang="en-GB" sz="160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</a:endParaRPr>
          </a:p>
          <a:p>
            <a:pPr marL="0" indent="0" algn="ctr">
              <a:spcBef>
                <a:spcPts val="600"/>
              </a:spcBef>
              <a:spcAft>
                <a:spcPct val="0"/>
              </a:spcAft>
              <a:buNone/>
            </a:pPr>
            <a:endParaRPr lang="en-GB" sz="1600">
              <a:solidFill>
                <a:schemeClr val="tx1">
                  <a:lumMod val="50000"/>
                </a:schemeClr>
              </a:solidFill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4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79474" y="2476267"/>
            <a:ext cx="3997358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8000"/>
            </a:pPr>
            <a:r>
              <a:rPr lang="hu-HU" sz="3000" b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AZ ELŐADÁS CÍME, KÉT SORBAN</a:t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579474" y="3784381"/>
            <a:ext cx="3997358" cy="25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800"/>
            </a:pPr>
            <a:r>
              <a:rPr lang="hu-HU" sz="1425" b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KÉSZÍTETTE: SAMPLE TAMÁS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44"/>
            <a:ext cx="9144000" cy="684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1227" y="4757515"/>
            <a:ext cx="2952750" cy="188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04" y="201763"/>
            <a:ext cx="8081963" cy="76676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323528" y="357192"/>
            <a:ext cx="6967520" cy="42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</a:pPr>
            <a:r>
              <a:rPr lang="hu-HU" sz="2800" b="1" err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Thank</a:t>
            </a:r>
            <a:r>
              <a:rPr lang="hu-HU" sz="2800" b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 </a:t>
            </a:r>
            <a:r>
              <a:rPr lang="hu-HU" sz="2800" b="1" err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you</a:t>
            </a:r>
            <a:r>
              <a:rPr lang="hu-HU" sz="2800" b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 </a:t>
            </a:r>
            <a:r>
              <a:rPr lang="hu-HU" sz="2800" b="1" err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for</a:t>
            </a:r>
            <a:r>
              <a:rPr lang="hu-HU" sz="2800" b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 </a:t>
            </a:r>
            <a:r>
              <a:rPr lang="hu-HU" sz="2800" b="1" err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your</a:t>
            </a:r>
            <a:r>
              <a:rPr lang="hu-HU" sz="2800" b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 </a:t>
            </a:r>
            <a:r>
              <a:rPr lang="hu-HU" sz="2800" b="1" err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kind</a:t>
            </a:r>
            <a:r>
              <a:rPr lang="hu-HU" sz="2800" b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 </a:t>
            </a:r>
            <a:r>
              <a:rPr lang="hu-HU" sz="2800" b="1" err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attention</a:t>
            </a:r>
            <a:r>
              <a:rPr lang="hu-HU" sz="2800" b="1">
                <a:solidFill>
                  <a:schemeClr val="lt1"/>
                </a:solidFill>
                <a:latin typeface="+mj-lt"/>
                <a:cs typeface="Arial"/>
                <a:sym typeface="Helvetica Neue"/>
              </a:rPr>
              <a:t>!</a:t>
            </a:r>
            <a:endParaRPr sz="2800">
              <a:solidFill>
                <a:schemeClr val="lt1"/>
              </a:solidFill>
              <a:latin typeface="+mj-lt"/>
              <a:cs typeface="Arial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9EDADCE-B0F6-21D1-1459-2851F87983C1}"/>
              </a:ext>
            </a:extLst>
          </p:cNvPr>
          <p:cNvSpPr txBox="1"/>
          <p:nvPr/>
        </p:nvSpPr>
        <p:spPr>
          <a:xfrm>
            <a:off x="6667656" y="6308271"/>
            <a:ext cx="242027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hu-HU" b="1">
                <a:solidFill>
                  <a:schemeClr val="bg1"/>
                </a:solidFill>
                <a:latin typeface="Arial"/>
                <a:cs typeface="Arial"/>
              </a:rPr>
              <a:t>www.en.uni-mate.hu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6E1CC-9DAC-6A1D-BB62-4757811B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33CA295-0879-160F-4FCE-AB5D71F6FF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CB69CA5D-E8FA-2CD5-E75F-813277B79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52" y="54326"/>
            <a:ext cx="5864957" cy="730380"/>
          </a:xfrm>
        </p:spPr>
        <p:txBody>
          <a:bodyPr/>
          <a:lstStyle/>
          <a:p>
            <a:pPr algn="l">
              <a:spcBef>
                <a:spcPts val="600"/>
              </a:spcBef>
              <a:spcAft>
                <a:spcPct val="0"/>
              </a:spcAft>
            </a:pPr>
            <a:r>
              <a:rPr lang="hu-HU" altLang="hu-HU" sz="2800" err="1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Greeting</a:t>
            </a:r>
            <a:endParaRPr lang="hu-HU" altLang="hu-HU" sz="2800" b="1" err="1">
              <a:solidFill>
                <a:schemeClr val="bg1"/>
              </a:solidFill>
              <a:latin typeface="+mj-lt"/>
              <a:ea typeface="ＭＳ Ｐゴシック"/>
              <a:cs typeface="Times New Roman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93C9AFB-5D0C-5838-3BEC-360BE1867E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679CE-71CA-FE86-7AD1-8F3DEC7DC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150" y="2985568"/>
            <a:ext cx="8325884" cy="347053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endParaRPr lang="en-GB" sz="2000" b="1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Graduate’</a:t>
            </a:r>
            <a:r>
              <a:rPr lang="hu-HU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r>
              <a:rPr lang="en-GB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Testimonial:</a:t>
            </a:r>
          </a:p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en-GB" sz="2200" b="1" i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  </a:t>
            </a:r>
            <a:r>
              <a:rPr lang="en-GB" sz="2200" b="1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Tawani</a:t>
            </a:r>
            <a:r>
              <a:rPr lang="en-GB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Naude</a:t>
            </a:r>
            <a:r>
              <a:rPr lang="hu-HU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(</a:t>
            </a:r>
            <a:r>
              <a:rPr lang="hu-HU" sz="2200" b="1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from</a:t>
            </a:r>
            <a:r>
              <a:rPr lang="hu-HU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South-</a:t>
            </a:r>
            <a:r>
              <a:rPr lang="hu-HU" sz="2200" b="1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Africa</a:t>
            </a:r>
            <a:r>
              <a:rPr lang="hu-HU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)- SH </a:t>
            </a:r>
            <a:r>
              <a:rPr lang="hu-HU" sz="2200" b="1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scholar</a:t>
            </a:r>
            <a:r>
              <a:rPr lang="hu-HU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:</a:t>
            </a:r>
            <a:r>
              <a:rPr lang="en-GB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hu-HU" sz="2200" b="1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r>
              <a:rPr lang="hu-HU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  </a:t>
            </a:r>
            <a:r>
              <a:rPr lang="en-GB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  </a:t>
            </a:r>
            <a:r>
              <a:rPr lang="en-GB" sz="22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https://www.youtube.com/watch?v=Vdg-MuKg_EA&amp;t=2s</a:t>
            </a:r>
            <a:r>
              <a:rPr lang="en-GB" sz="22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</a:t>
            </a:r>
            <a:endParaRPr lang="hu-HU" sz="22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ct val="0"/>
              </a:spcAft>
              <a:buNone/>
            </a:pPr>
            <a:endParaRPr lang="en-GB" sz="2200" b="1" i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Font typeface="Wingdings"/>
              <a:buChar char="Ø"/>
            </a:pPr>
            <a:r>
              <a:rPr lang="hu-HU" sz="2200" b="1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About</a:t>
            </a:r>
            <a:r>
              <a:rPr lang="hu-HU" sz="2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MATE:</a:t>
            </a:r>
            <a:r>
              <a:rPr lang="hu-HU" sz="24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r>
              <a:rPr lang="en-GB" sz="2400" b="1">
                <a:solidFill>
                  <a:srgbClr val="0070C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https://youtu.be/RduGnNN20eE</a:t>
            </a:r>
            <a:endParaRPr lang="en-GB" sz="2400" b="1"/>
          </a:p>
          <a:p>
            <a:pPr marL="0" indent="0">
              <a:spcBef>
                <a:spcPts val="600"/>
              </a:spcBef>
              <a:spcAft>
                <a:spcPct val="0"/>
              </a:spcAft>
              <a:buNone/>
            </a:pPr>
            <a:endParaRPr lang="en-GB" sz="2200" b="1" i="1">
              <a:solidFill>
                <a:srgbClr val="2F2F2F"/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endParaRPr lang="en-GB" sz="2200" b="1">
              <a:solidFill>
                <a:srgbClr val="007ABF"/>
              </a:solidFill>
              <a:latin typeface="Arial"/>
              <a:cs typeface="Arial"/>
            </a:endParaRPr>
          </a:p>
          <a:p>
            <a:pPr indent="-457200">
              <a:buSzPct val="100000"/>
              <a:buFont typeface="Wingdings" panose="05000000000000000000" pitchFamily="2" charset="2"/>
              <a:buChar char="Ø"/>
            </a:pPr>
            <a:endParaRPr lang="en-US">
              <a:solidFill>
                <a:srgbClr val="5E5E5E"/>
              </a:solidFill>
            </a:endParaRPr>
          </a:p>
        </p:txBody>
      </p:sp>
      <p:pic>
        <p:nvPicPr>
          <p:cNvPr id="2" name="Kép 1" descr="A képen Betűtípus, Grafika, embléma, Grafikus tervezés látható&#10;&#10;Automatikusan generált leírás">
            <a:extLst>
              <a:ext uri="{FF2B5EF4-FFF2-40B4-BE49-F238E27FC236}">
                <a16:creationId xmlns:a16="http://schemas.microsoft.com/office/drawing/2014/main" id="{090807FD-2024-371C-7093-9C38135ED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720" y="1080549"/>
            <a:ext cx="4984057" cy="21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87" y="67221"/>
            <a:ext cx="5864957" cy="7126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WHY MATE?</a:t>
            </a:r>
            <a:endParaRPr lang="en-GB" altLang="hu-HU" sz="2800" b="1">
              <a:solidFill>
                <a:schemeClr val="bg1"/>
              </a:solidFill>
              <a:latin typeface="+mj-lt"/>
              <a:ea typeface="ＭＳ Ｐゴシック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070" y="1050963"/>
            <a:ext cx="8703740" cy="4613790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sz="1900" b="1">
                <a:solidFill>
                  <a:schemeClr val="tx1">
                    <a:lumMod val="50000"/>
                  </a:schemeClr>
                </a:solidFill>
                <a:latin typeface="+mj-lt"/>
                <a:cs typeface="Arial"/>
              </a:rPr>
              <a:t>MATE brochure: </a:t>
            </a: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https://en.uni-mate.hu/brochure-for-prospective-students</a:t>
            </a: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</a:rPr>
              <a:t> </a:t>
            </a:r>
            <a:endParaRPr lang="en-GB" sz="1800" b="1">
              <a:solidFill>
                <a:schemeClr val="tx1">
                  <a:lumMod val="50000"/>
                </a:schemeClr>
              </a:solidFill>
              <a:latin typeface="+mj-lt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altLang="hu-HU" sz="20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International </a:t>
            </a:r>
            <a:r>
              <a:rPr lang="en-GB" altLang="hu-HU" sz="20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environment: </a:t>
            </a:r>
            <a:r>
              <a:rPr lang="hu-HU" sz="2000" b="1">
                <a:solidFill>
                  <a:schemeClr val="tx2">
                    <a:lumMod val="10000"/>
                  </a:schemeClr>
                </a:solidFill>
                <a:latin typeface="+mj-lt"/>
                <a:cs typeface="Arial"/>
                <a:sym typeface="Times New Roman" pitchFamily="18" charset="0"/>
              </a:rPr>
              <a:t>1.816 </a:t>
            </a:r>
            <a:r>
              <a:rPr lang="hu-HU" sz="2000" b="1" err="1">
                <a:solidFill>
                  <a:schemeClr val="tx2">
                    <a:lumMod val="10000"/>
                  </a:schemeClr>
                </a:solidFill>
                <a:latin typeface="+mj-lt"/>
                <a:cs typeface="Arial"/>
                <a:sym typeface="Times New Roman" pitchFamily="18" charset="0"/>
              </a:rPr>
              <a:t>international</a:t>
            </a:r>
            <a:r>
              <a:rPr lang="hu-HU" sz="2000" b="1">
                <a:solidFill>
                  <a:schemeClr val="tx2">
                    <a:lumMod val="10000"/>
                  </a:schemeClr>
                </a:solidFill>
                <a:latin typeface="+mj-lt"/>
                <a:cs typeface="Arial"/>
                <a:sym typeface="Times New Roman" pitchFamily="18" charset="0"/>
              </a:rPr>
              <a:t> s</a:t>
            </a:r>
            <a:r>
              <a:rPr lang="en-GB" altLang="hu-HU" sz="2000" b="1" err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tudents</a:t>
            </a:r>
            <a:r>
              <a:rPr lang="en-GB" altLang="hu-HU" sz="20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 from over 100 countries (~14%)</a:t>
            </a:r>
            <a:endParaRPr lang="en-GB" sz="200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hu-HU" sz="20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Colourful student life:</a:t>
            </a:r>
            <a:endParaRPr lang="en-GB" sz="2000">
              <a:solidFill>
                <a:schemeClr val="tx1">
                  <a:lumMod val="50000"/>
                </a:schemeClr>
              </a:solidFill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Orientation week programmes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Arial"/>
              </a:rPr>
              <a:t> - </a:t>
            </a:r>
            <a:r>
              <a:rPr lang="en-GB" sz="1800">
                <a:solidFill>
                  <a:srgbClr val="0070C0"/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https://youtu.be/kNZH6ZyPNDY</a:t>
            </a:r>
            <a:r>
              <a:rPr lang="en-GB" sz="1800">
                <a:solidFill>
                  <a:srgbClr val="0070C0"/>
                </a:solidFill>
                <a:latin typeface="Arial"/>
              </a:rPr>
              <a:t> 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 dinner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Arial"/>
              </a:rPr>
              <a:t> - </a:t>
            </a:r>
            <a:r>
              <a:rPr lang="en-GB" sz="1800">
                <a:solidFill>
                  <a:srgbClr val="0070C0"/>
                </a:solidFill>
                <a:latin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https://www.youtube.com/watch?v=7yeB6zKuL14</a:t>
            </a:r>
            <a:r>
              <a:rPr lang="en-GB" sz="1800">
                <a:solidFill>
                  <a:srgbClr val="0070C0"/>
                </a:solidFill>
                <a:latin typeface="Arial"/>
              </a:rPr>
              <a:t> , </a:t>
            </a:r>
            <a:r>
              <a:rPr lang="en-GB" sz="1800">
                <a:solidFill>
                  <a:srgbClr val="0070C0"/>
                </a:solidFill>
                <a:latin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https://www.youtube.com/watch?v=N5kvmtHJkqg</a:t>
            </a:r>
            <a:r>
              <a:rPr lang="en-GB" sz="1800">
                <a:solidFill>
                  <a:srgbClr val="0070C0"/>
                </a:solidFill>
                <a:latin typeface="Arial"/>
              </a:rPr>
              <a:t> </a:t>
            </a:r>
            <a:endParaRPr lang="en-GB" altLang="hu-HU" sz="1800">
              <a:solidFill>
                <a:schemeClr val="tx1">
                  <a:lumMod val="50000"/>
                </a:schemeClr>
              </a:solidFill>
              <a:latin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days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Arial"/>
              </a:rPr>
              <a:t> - </a:t>
            </a:r>
            <a:r>
              <a:rPr lang="en-GB" sz="1800">
                <a:solidFill>
                  <a:srgbClr val="0070C0"/>
                </a:solidFill>
                <a:latin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https://youtu.be/8GCNNT3jl08</a:t>
            </a:r>
            <a:r>
              <a:rPr lang="en-GB" sz="1800">
                <a:solidFill>
                  <a:srgbClr val="0070C0"/>
                </a:solidFill>
                <a:latin typeface="Arial"/>
              </a:rPr>
              <a:t> </a:t>
            </a:r>
            <a:endParaRPr lang="en-GB" altLang="hu-HU" sz="1800">
              <a:solidFill>
                <a:srgbClr val="0070C0"/>
              </a:solidFill>
              <a:latin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SZIA Agroecological Garden</a:t>
            </a:r>
            <a:endParaRPr lang="en-GB" altLang="hu-HU" sz="1800">
              <a:solidFill>
                <a:schemeClr val="tx1">
                  <a:lumMod val="50000"/>
                </a:schemeClr>
              </a:solidFill>
              <a:latin typeface="Arial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tours</a:t>
            </a: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Arial,Sans-Serif" panose="020B0604020202020204" pitchFamily="34" charset="0"/>
              <a:buChar char="•"/>
            </a:pP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Talking clubs: </a:t>
            </a: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Kolping Colours</a:t>
            </a: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, 'English Corner' </a:t>
            </a:r>
            <a:endParaRPr lang="en-US" sz="18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497205" lvl="1" indent="-285750">
              <a:spcBef>
                <a:spcPts val="600"/>
              </a:spcBef>
              <a:spcAft>
                <a:spcPct val="0"/>
              </a:spcAft>
              <a:buSzPct val="100000"/>
              <a:buFont typeface="Arial,Sans-Serif" panose="020B0604020202020204" pitchFamily="34" charset="0"/>
              <a:buChar char="•"/>
            </a:pP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MyHungary video contest</a:t>
            </a:r>
            <a:endParaRPr lang="en-US" sz="18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211455" lvl="1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endParaRPr lang="en-GB" altLang="hu-HU" sz="1800">
              <a:solidFill>
                <a:schemeClr val="tx1">
                  <a:lumMod val="50000"/>
                </a:schemeClr>
              </a:solidFill>
              <a:latin typeface="Arial"/>
            </a:endParaRPr>
          </a:p>
          <a:p>
            <a:pPr marL="211455" lvl="1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endParaRPr lang="en-GB" altLang="hu-HU" sz="1800">
              <a:solidFill>
                <a:schemeClr val="tx1">
                  <a:lumMod val="50000"/>
                </a:schemeClr>
              </a:solidFill>
              <a:latin typeface="Arial"/>
            </a:endParaRPr>
          </a:p>
          <a:p>
            <a:pPr marL="211455" lvl="1" indent="0">
              <a:spcBef>
                <a:spcPts val="600"/>
              </a:spcBef>
              <a:spcAft>
                <a:spcPct val="0"/>
              </a:spcAft>
              <a:buSzPct val="100000"/>
              <a:buNone/>
            </a:pPr>
            <a:endParaRPr lang="en-GB" altLang="hu-HU" sz="1800">
              <a:solidFill>
                <a:srgbClr val="2F2F2F"/>
              </a:solidFill>
              <a:latin typeface="Arial"/>
            </a:endParaRPr>
          </a:p>
          <a:p>
            <a:pPr marL="171450" indent="-1714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hu-HU" sz="1100">
              <a:solidFill>
                <a:srgbClr val="5E5E5E"/>
              </a:solidFill>
              <a:cs typeface="Times New Roman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pic>
        <p:nvPicPr>
          <p:cNvPr id="4" name="Picture 1" descr="A képen Grafika, Betűtípus, szimbólum, Grafikus tervezés látható&#10;&#10;Automatikusan generált leírás">
            <a:extLst>
              <a:ext uri="{FF2B5EF4-FFF2-40B4-BE49-F238E27FC236}">
                <a16:creationId xmlns:a16="http://schemas.microsoft.com/office/drawing/2014/main" id="{30F0EAD9-9D10-9344-0BC5-7554518A4F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903" y="6015765"/>
            <a:ext cx="2378840" cy="614515"/>
          </a:xfrm>
          <a:prstGeom prst="rect">
            <a:avLst/>
          </a:prstGeom>
        </p:spPr>
      </p:pic>
      <p:pic>
        <p:nvPicPr>
          <p:cNvPr id="7" name="Kép 6" descr="A képen szöveg, embléma, Grafika, Betűtípus látható&#10;&#10;Automatikusan generált leírás">
            <a:extLst>
              <a:ext uri="{FF2B5EF4-FFF2-40B4-BE49-F238E27FC236}">
                <a16:creationId xmlns:a16="http://schemas.microsoft.com/office/drawing/2014/main" id="{870A9C2E-E07B-615A-AE54-29E232827D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2506" y="5668521"/>
            <a:ext cx="1281066" cy="1193023"/>
          </a:xfrm>
          <a:prstGeom prst="rect">
            <a:avLst/>
          </a:prstGeom>
        </p:spPr>
      </p:pic>
      <p:pic>
        <p:nvPicPr>
          <p:cNvPr id="8" name="Kép 7" descr="A képen szöveg, Betűtípus, embléma, szimbólum látható&#10;&#10;Automatikusan generált leírás">
            <a:extLst>
              <a:ext uri="{FF2B5EF4-FFF2-40B4-BE49-F238E27FC236}">
                <a16:creationId xmlns:a16="http://schemas.microsoft.com/office/drawing/2014/main" id="{6F4758C6-D1E2-D4E9-20AF-3E18798F84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3325" y="6017337"/>
            <a:ext cx="2125718" cy="617155"/>
          </a:xfrm>
          <a:prstGeom prst="rect">
            <a:avLst/>
          </a:prstGeom>
        </p:spPr>
      </p:pic>
      <p:pic>
        <p:nvPicPr>
          <p:cNvPr id="9" name="Kép 8" descr="A képen szöveg, Betűtípus, Grafika, Grafikus tervezés látható&#10;&#10;Automatikusan generált leírás">
            <a:extLst>
              <a:ext uri="{FF2B5EF4-FFF2-40B4-BE49-F238E27FC236}">
                <a16:creationId xmlns:a16="http://schemas.microsoft.com/office/drawing/2014/main" id="{6024455C-C1E4-EF0C-CF3E-1326EA78BD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0930" y="6081549"/>
            <a:ext cx="2404242" cy="478877"/>
          </a:xfrm>
          <a:prstGeom prst="rect">
            <a:avLst/>
          </a:prstGeom>
        </p:spPr>
      </p:pic>
      <p:pic>
        <p:nvPicPr>
          <p:cNvPr id="5" name="Kép 4" descr="A képen ruházat, személy, ember, kültéri látható&#10;&#10;Automatikusan generált leírás">
            <a:extLst>
              <a:ext uri="{FF2B5EF4-FFF2-40B4-BE49-F238E27FC236}">
                <a16:creationId xmlns:a16="http://schemas.microsoft.com/office/drawing/2014/main" id="{4FB46836-B24A-0416-3876-6BDC9C513BA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141" y="3952021"/>
            <a:ext cx="3088602" cy="1881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3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Kaposvár Campus">
            <a:extLst>
              <a:ext uri="{FF2B5EF4-FFF2-40B4-BE49-F238E27FC236}">
                <a16:creationId xmlns:a16="http://schemas.microsoft.com/office/drawing/2014/main" id="{22254647-3EF5-BA84-12BE-A42DC0E0E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793" y="5281305"/>
            <a:ext cx="3153686" cy="163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 descr="A képen kültéri, ég, felhő, fa látható&#10;&#10;Automatikusan generált leírás">
            <a:extLst>
              <a:ext uri="{FF2B5EF4-FFF2-40B4-BE49-F238E27FC236}">
                <a16:creationId xmlns:a16="http://schemas.microsoft.com/office/drawing/2014/main" id="{808CCD47-2F8E-A8E5-DA69-1B8D0A00C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8" y="3744258"/>
            <a:ext cx="2651508" cy="1492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 descr="Gyöngyös Campus">
            <a:extLst>
              <a:ext uri="{FF2B5EF4-FFF2-40B4-BE49-F238E27FC236}">
                <a16:creationId xmlns:a16="http://schemas.microsoft.com/office/drawing/2014/main" id="{508B49EA-D7D7-4D64-497E-FC6F233A3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332" y="3649261"/>
            <a:ext cx="2832212" cy="1558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" y="-17720"/>
            <a:ext cx="9144000" cy="811287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87" y="63187"/>
            <a:ext cx="5864957" cy="721519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WHY MATE? - 2</a:t>
            </a:r>
            <a:endParaRPr lang="en-GB" altLang="hu-HU" sz="2800" b="1">
              <a:solidFill>
                <a:schemeClr val="bg1"/>
              </a:solidFill>
              <a:latin typeface="+mj-lt"/>
              <a:ea typeface="ＭＳ Ｐゴシック"/>
              <a:sym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512" y="1103625"/>
            <a:ext cx="7676047" cy="2541399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hu-HU" sz="18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Accommodation in dormitory – 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1st year scholars: priority (application by beginning of August), self-financed students: in </a:t>
            </a:r>
            <a:r>
              <a:rPr lang="en-GB" altLang="hu-HU" sz="1800" err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Gyöngyös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 Campus</a:t>
            </a:r>
            <a:endParaRPr lang="en-GB" altLang="hu-HU" sz="18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285750" indent="-285750" eaLnBrk="1" hangingPunct="1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altLang="hu-HU" sz="1800" b="1">
              <a:solidFill>
                <a:schemeClr val="tx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hu-HU" sz="18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Student services – </a:t>
            </a: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+mj-lt"/>
                <a:cs typeface="Arial"/>
                <a:sym typeface="Times New Roman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mentoring systems</a:t>
            </a:r>
            <a:r>
              <a:rPr lang="en-GB" sz="1800">
                <a:solidFill>
                  <a:schemeClr val="tx1">
                    <a:lumMod val="50000"/>
                  </a:schemeClr>
                </a:solidFill>
                <a:latin typeface="+mj-lt"/>
                <a:cs typeface="Arial"/>
                <a:sym typeface="Times New Roman" pitchFamily="18" charset="0"/>
              </a:rPr>
              <a:t>, 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administrative issues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, 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, student counselling or 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 health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 and </a:t>
            </a:r>
            <a:r>
              <a:rPr lang="en-GB" altLang="hu-HU" sz="1800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</a:t>
            </a:r>
            <a:endParaRPr lang="en-GB" altLang="hu-HU" sz="18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endParaRPr lang="en-GB" sz="1800">
              <a:solidFill>
                <a:schemeClr val="tx1">
                  <a:lumMod val="50000"/>
                </a:schemeClr>
              </a:solidFill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altLang="hu-HU" sz="1800" b="1" err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Safe</a:t>
            </a:r>
            <a:r>
              <a:rPr lang="hu-HU" altLang="hu-HU" sz="18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 and g</a:t>
            </a:r>
            <a:r>
              <a:rPr lang="en-GB" altLang="hu-HU" sz="1800" b="1" err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reen</a:t>
            </a:r>
            <a:r>
              <a:rPr lang="en-GB" altLang="hu-HU" sz="18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 environment in all campuses: </a:t>
            </a:r>
            <a:endParaRPr lang="hu-HU" altLang="hu-HU" sz="1800" b="1">
              <a:solidFill>
                <a:schemeClr val="tx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3A2F550-EDCD-4349-BDB1-9C4BF04100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7881" y="3482259"/>
            <a:ext cx="3011831" cy="189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Ábra 15" descr="Szerelmes arc körvonal egyszínű kitöltéssel">
            <a:extLst>
              <a:ext uri="{FF2B5EF4-FFF2-40B4-BE49-F238E27FC236}">
                <a16:creationId xmlns:a16="http://schemas.microsoft.com/office/drawing/2014/main" id="{5BFE9DA8-2C3B-4B69-B4EF-39B0C02822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1520" y="1917124"/>
            <a:ext cx="914400" cy="9144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Ábra 17" descr="Város egyszínű kitöltéssel">
            <a:extLst>
              <a:ext uri="{FF2B5EF4-FFF2-40B4-BE49-F238E27FC236}">
                <a16:creationId xmlns:a16="http://schemas.microsoft.com/office/drawing/2014/main" id="{4DC35051-A7E9-4F6E-9B0E-6FF3601514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1520" y="908227"/>
            <a:ext cx="914400" cy="914400"/>
          </a:xfrm>
          <a:prstGeom prst="rect">
            <a:avLst/>
          </a:prstGeom>
        </p:spPr>
      </p:pic>
      <p:pic>
        <p:nvPicPr>
          <p:cNvPr id="20" name="Ábra 19" descr="Erdő egyszínű kitöltéssel">
            <a:extLst>
              <a:ext uri="{FF2B5EF4-FFF2-40B4-BE49-F238E27FC236}">
                <a16:creationId xmlns:a16="http://schemas.microsoft.com/office/drawing/2014/main" id="{25CF9094-2DF8-4887-96DC-DDC003E391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51520" y="2831524"/>
            <a:ext cx="914400" cy="914400"/>
          </a:xfrm>
          <a:prstGeom prst="rect">
            <a:avLst/>
          </a:prstGeom>
        </p:spPr>
      </p:pic>
      <p:pic>
        <p:nvPicPr>
          <p:cNvPr id="5" name="Kép 4" descr="Buda Campus">
            <a:extLst>
              <a:ext uri="{FF2B5EF4-FFF2-40B4-BE49-F238E27FC236}">
                <a16:creationId xmlns:a16="http://schemas.microsoft.com/office/drawing/2014/main" id="{89768EB2-4754-0947-ECB1-432A2E06426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7482" y="5280835"/>
            <a:ext cx="3207726" cy="152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34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66986"/>
          </a:xfrm>
          <a:prstGeom prst="rect">
            <a:avLst/>
          </a:prstGeom>
        </p:spPr>
      </p:pic>
      <p:sp>
        <p:nvSpPr>
          <p:cNvPr id="4100" name="Téglalap 1"/>
          <p:cNvSpPr>
            <a:spLocks noChangeArrowheads="1"/>
          </p:cNvSpPr>
          <p:nvPr/>
        </p:nvSpPr>
        <p:spPr bwMode="auto">
          <a:xfrm>
            <a:off x="229485" y="116632"/>
            <a:ext cx="4832779" cy="5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87" tIns="41143" rIns="82287" bIns="41143">
            <a:spAutoFit/>
          </a:bodyPr>
          <a:lstStyle/>
          <a:p>
            <a:r>
              <a:rPr lang="en-GB" altLang="hu-HU" sz="3200" b="1">
                <a:solidFill>
                  <a:schemeClr val="bg1"/>
                </a:solidFill>
              </a:rPr>
              <a:t>Campuses</a:t>
            </a:r>
            <a:endParaRPr lang="en-GB" altLang="hu-HU" sz="320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796" y="62510"/>
            <a:ext cx="1565482" cy="82724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7D2E9D7-74F0-CB06-EE49-3ABF88E37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22" y="766986"/>
            <a:ext cx="8405660" cy="436815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7F5DD4F-0571-4042-8118-59201581F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758" y="5004655"/>
            <a:ext cx="2878483" cy="18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66986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50594" y="84510"/>
            <a:ext cx="5937830" cy="59796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Courses in English </a:t>
            </a:r>
            <a:r>
              <a:rPr lang="en-GB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Language I.</a:t>
            </a:r>
            <a:endParaRPr lang="en-GB" altLang="hu-HU" sz="2800" b="1">
              <a:solidFill>
                <a:schemeClr val="bg1"/>
              </a:solidFill>
              <a:latin typeface="+mj-lt"/>
              <a:ea typeface="ＭＳ Ｐゴシック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052" y="772117"/>
            <a:ext cx="8313290" cy="603238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spcBef>
                <a:spcPts val="575"/>
              </a:spcBef>
              <a:spcAft>
                <a:spcPct val="0"/>
              </a:spcAft>
              <a:buNone/>
            </a:pPr>
            <a:endParaRPr lang="en-GB" sz="1700" b="1" kern="1100" spc="10">
              <a:solidFill>
                <a:schemeClr val="tx2">
                  <a:lumMod val="10000"/>
                </a:schemeClr>
              </a:solidFill>
              <a:latin typeface="+mj-lt"/>
              <a:cs typeface="Times New Roman" pitchFamily="18" charset="0"/>
              <a:sym typeface="Times New Roman" pitchFamily="18" charset="0"/>
            </a:endParaRPr>
          </a:p>
          <a:p>
            <a:pPr marL="0" indent="0">
              <a:lnSpc>
                <a:spcPct val="8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2000" b="1" kern="1100" spc="1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Bachelor Programmes (~7 semesters): </a:t>
            </a:r>
            <a:endParaRPr lang="en-GB" sz="2000" b="1" kern="1100" spc="10">
              <a:solidFill>
                <a:schemeClr val="tx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  <a:p>
            <a:pPr marL="433705" indent="-342900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Agricultural Engineering </a:t>
            </a:r>
            <a:endParaRPr lang="en-GB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 eaLnBrk="1" hangingPunct="1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Environmental Engineering</a:t>
            </a:r>
            <a:endParaRPr lang="en-GB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Horticultural Engineering </a:t>
            </a:r>
            <a:endParaRPr lang="en-GB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 eaLnBrk="1" hangingPunct="1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Wildlife Management Engineering</a:t>
            </a:r>
            <a:endParaRPr lang="en-GB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Business Administration</a:t>
            </a:r>
            <a:r>
              <a:rPr lang="hu-HU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 </a:t>
            </a: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and</a:t>
            </a:r>
            <a:r>
              <a:rPr lang="hu-HU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 </a:t>
            </a: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Management</a:t>
            </a:r>
            <a:endParaRPr lang="en-GB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Mechanical Engineering </a:t>
            </a:r>
            <a:endParaRPr lang="hu-HU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  <a:sym typeface="Times New Roman" pitchFamily="18" charset="0"/>
              </a:rPr>
              <a:t>Tourism and Catering (8 semesters)</a:t>
            </a:r>
            <a:endParaRPr lang="en-GB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 eaLnBrk="1" hangingPunct="1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en-GB" sz="1600" b="1">
                <a:solidFill>
                  <a:schemeClr val="tx1">
                    <a:lumMod val="50000"/>
                  </a:schemeClr>
                </a:solidFill>
                <a:latin typeface="+mj-lt"/>
              </a:rPr>
              <a:t>Food Engineering</a:t>
            </a:r>
            <a:endParaRPr lang="hu-HU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hu-HU" sz="1600" b="1" err="1">
                <a:solidFill>
                  <a:schemeClr val="tx1">
                    <a:lumMod val="50000"/>
                  </a:schemeClr>
                </a:solidFill>
                <a:latin typeface="+mj-lt"/>
              </a:rPr>
              <a:t>Landscape</a:t>
            </a:r>
            <a:r>
              <a:rPr lang="hu-HU" sz="1600" b="1">
                <a:solidFill>
                  <a:schemeClr val="tx1">
                    <a:lumMod val="50000"/>
                  </a:schemeClr>
                </a:solidFill>
                <a:latin typeface="+mj-lt"/>
              </a:rPr>
              <a:t> Management and </a:t>
            </a:r>
            <a:r>
              <a:rPr lang="hu-HU" sz="1600" b="1" err="1">
                <a:solidFill>
                  <a:schemeClr val="tx1">
                    <a:lumMod val="50000"/>
                  </a:schemeClr>
                </a:solidFill>
                <a:latin typeface="+mj-lt"/>
              </a:rPr>
              <a:t>Garden</a:t>
            </a:r>
            <a:r>
              <a:rPr lang="hu-HU" sz="1600" b="1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hu-HU" sz="1600" b="1" err="1">
                <a:solidFill>
                  <a:schemeClr val="tx1">
                    <a:lumMod val="50000"/>
                  </a:schemeClr>
                </a:solidFill>
                <a:latin typeface="+mj-lt"/>
              </a:rPr>
              <a:t>Construction</a:t>
            </a:r>
            <a:r>
              <a:rPr lang="hu-HU" sz="1600" b="1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hu-HU" sz="1600" b="1" err="1">
                <a:solidFill>
                  <a:schemeClr val="tx1">
                    <a:lumMod val="50000"/>
                  </a:schemeClr>
                </a:solidFill>
                <a:latin typeface="+mj-lt"/>
              </a:rPr>
              <a:t>Engineering</a:t>
            </a:r>
            <a:endParaRPr lang="hu-HU" sz="16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33705" indent="-342900">
              <a:lnSpc>
                <a:spcPct val="120000"/>
              </a:lnSpc>
              <a:spcBef>
                <a:spcPts val="575"/>
              </a:spcBef>
              <a:spcAft>
                <a:spcPct val="0"/>
              </a:spcAft>
              <a:buSzPct val="100000"/>
              <a:buFont typeface="Wingdings" panose="05050102010706020507" pitchFamily="18" charset="2"/>
              <a:buChar char="Ø"/>
            </a:pPr>
            <a:r>
              <a:rPr lang="hu-HU" sz="1600" b="1">
                <a:solidFill>
                  <a:schemeClr val="tx1">
                    <a:lumMod val="50000"/>
                  </a:schemeClr>
                </a:solidFill>
                <a:latin typeface="+mj-lt"/>
              </a:rPr>
              <a:t>Film and Media </a:t>
            </a:r>
            <a:r>
              <a:rPr lang="hu-HU" sz="1600" b="1">
                <a:solidFill>
                  <a:schemeClr val="tx1">
                    <a:lumMod val="50000"/>
                  </a:schemeClr>
                </a:solidFill>
                <a:latin typeface="+mj-lt"/>
                <a:cs typeface="Arial"/>
              </a:rPr>
              <a:t>(6 </a:t>
            </a:r>
            <a:r>
              <a:rPr lang="hu-HU" sz="1600" b="1" err="1">
                <a:solidFill>
                  <a:schemeClr val="tx1">
                    <a:lumMod val="50000"/>
                  </a:schemeClr>
                </a:solidFill>
                <a:latin typeface="+mj-lt"/>
                <a:cs typeface="Arial"/>
              </a:rPr>
              <a:t>semesters</a:t>
            </a:r>
            <a:r>
              <a:rPr lang="hu-HU" sz="1400" b="1">
                <a:solidFill>
                  <a:schemeClr val="tx1">
                    <a:lumMod val="50000"/>
                  </a:schemeClr>
                </a:solidFill>
                <a:latin typeface="+mj-lt"/>
                <a:cs typeface="Arial"/>
              </a:rPr>
              <a:t>)</a:t>
            </a:r>
          </a:p>
        </p:txBody>
      </p:sp>
      <p:pic>
        <p:nvPicPr>
          <p:cNvPr id="8" name="Picture 9" descr="IMG_130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330" y="1712901"/>
            <a:ext cx="2088232" cy="156641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artalom helye 3">
            <a:extLst>
              <a:ext uri="{FF2B5EF4-FFF2-40B4-BE49-F238E27FC236}">
                <a16:creationId xmlns:a16="http://schemas.microsoft.com/office/drawing/2014/main" id="{733F4CAD-71EB-4403-B259-D8824FED9D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198" y="2824181"/>
            <a:ext cx="2224214" cy="145002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CED5FE7-ADAA-4B94-BAD1-651CB5EF99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068" y="4735085"/>
            <a:ext cx="3061120" cy="155838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254" y="43910"/>
            <a:ext cx="1586599" cy="8384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6126" y="986334"/>
            <a:ext cx="2317786" cy="151118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3347ABF-5676-5143-5EA8-3FB00A0142FB}"/>
              </a:ext>
            </a:extLst>
          </p:cNvPr>
          <p:cNvSpPr txBox="1"/>
          <p:nvPr/>
        </p:nvSpPr>
        <p:spPr>
          <a:xfrm>
            <a:off x="237909" y="6061520"/>
            <a:ext cx="8504747" cy="6124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33705" indent="-342900" algn="l">
              <a:lnSpc>
                <a:spcPct val="80000"/>
              </a:lnSpc>
              <a:spcBef>
                <a:spcPts val="575"/>
              </a:spcBef>
              <a:buFont typeface="Wingdings,Sans-Serif"/>
              <a:buChar char="Ø"/>
            </a:pPr>
            <a:endParaRPr lang="hu-HU">
              <a:solidFill>
                <a:srgbClr val="2F2F2F"/>
              </a:solidFill>
            </a:endParaRPr>
          </a:p>
          <a:p>
            <a:pPr marL="90805">
              <a:lnSpc>
                <a:spcPct val="80000"/>
              </a:lnSpc>
              <a:spcBef>
                <a:spcPts val="575"/>
              </a:spcBef>
            </a:pPr>
            <a:r>
              <a:rPr lang="hu-HU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Curricula</a:t>
            </a:r>
            <a:r>
              <a:rPr lang="hu-H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hu-HU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to</a:t>
            </a:r>
            <a:r>
              <a:rPr lang="hu-H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hu-HU" b="1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check</a:t>
            </a:r>
            <a:r>
              <a:rPr lang="hu-H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here: </a:t>
            </a:r>
            <a:r>
              <a:rPr lang="hu-HU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https://ed.uni-mate.hu/academic-year-202425</a:t>
            </a:r>
            <a:r>
              <a:rPr lang="hu-HU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hu-HU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00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7" y="-22042"/>
            <a:ext cx="9144000" cy="85875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AFDCF9-6B29-4191-B750-249B540D7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34" y="970513"/>
            <a:ext cx="2251554" cy="150103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189" y="2573445"/>
            <a:ext cx="2485532" cy="3314042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728" y="4986687"/>
            <a:ext cx="2475766" cy="154419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22" y="84510"/>
            <a:ext cx="5937830" cy="5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ct val="0"/>
              </a:spcAft>
            </a:pPr>
            <a:r>
              <a:rPr lang="en-GB" sz="2800" kern="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Courses in English Language II.</a:t>
            </a:r>
            <a:endParaRPr lang="en-GB" altLang="hu-HU" sz="2800" kern="0">
              <a:solidFill>
                <a:schemeClr val="bg1"/>
              </a:solidFill>
              <a:latin typeface="+mj-lt"/>
              <a:ea typeface="ＭＳ Ｐゴシック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946" y="-22042"/>
            <a:ext cx="1585430" cy="837786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99AA1D2E-F2D1-16FB-8883-3C045DC2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549" y="838683"/>
            <a:ext cx="6161403" cy="5420677"/>
          </a:xfrm>
        </p:spPr>
        <p:txBody>
          <a:bodyPr spcFirstLastPara="1" wrap="square" lIns="82283" tIns="82283" rIns="82283" bIns="82283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00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Master's</a:t>
            </a:r>
            <a:r>
              <a:rPr lang="hu-HU" sz="200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200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Programmes</a:t>
            </a:r>
            <a:r>
              <a:rPr lang="hu-HU" sz="2000" b="1">
                <a:solidFill>
                  <a:schemeClr val="tx2">
                    <a:lumMod val="10000"/>
                  </a:schemeClr>
                </a:solidFill>
                <a:latin typeface="Arial"/>
              </a:rPr>
              <a:t> (4 </a:t>
            </a:r>
            <a:r>
              <a:rPr lang="hu-HU" sz="200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semesters</a:t>
            </a:r>
            <a:r>
              <a:rPr lang="hu-HU" sz="2000" b="1">
                <a:solidFill>
                  <a:schemeClr val="tx2">
                    <a:lumMod val="10000"/>
                  </a:schemeClr>
                </a:solidFill>
                <a:latin typeface="Arial"/>
              </a:rPr>
              <a:t>): </a:t>
            </a:r>
            <a:endParaRPr lang="hu-HU" sz="1800" b="1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Mechanical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Management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   </a:t>
            </a:r>
            <a:r>
              <a:rPr lang="hu-HU" sz="1250" b="1" err="1">
                <a:solidFill>
                  <a:srgbClr val="FF0000"/>
                </a:solidFill>
                <a:latin typeface="Arial"/>
              </a:rPr>
              <a:t>Biosystems</a:t>
            </a:r>
            <a:r>
              <a:rPr lang="hu-HU" sz="1250" b="1">
                <a:solidFill>
                  <a:srgbClr val="FF0000"/>
                </a:solidFill>
                <a:latin typeface="Arial"/>
              </a:rPr>
              <a:t> </a:t>
            </a:r>
            <a:r>
              <a:rPr lang="hu-HU" sz="1250" b="1" err="1">
                <a:solidFill>
                  <a:srgbClr val="FF0000"/>
                </a:solidFill>
                <a:latin typeface="Arial"/>
              </a:rPr>
              <a:t>Engineering</a:t>
            </a:r>
            <a:r>
              <a:rPr lang="hu-HU" sz="1250" b="1">
                <a:solidFill>
                  <a:srgbClr val="FF0000"/>
                </a:solidFill>
                <a:latin typeface="Arial"/>
              </a:rPr>
              <a:t> (3 </a:t>
            </a:r>
            <a:r>
              <a:rPr lang="hu-HU" sz="1250" b="1" err="1">
                <a:solidFill>
                  <a:srgbClr val="FF0000"/>
                </a:solidFill>
                <a:latin typeface="Arial"/>
              </a:rPr>
              <a:t>semesters</a:t>
            </a:r>
            <a:r>
              <a:rPr lang="hu-HU" sz="1250" b="1">
                <a:solidFill>
                  <a:srgbClr val="FF0000"/>
                </a:solidFill>
                <a:latin typeface="Arial"/>
              </a:rPr>
              <a:t>! - NEW)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Environmental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   </a:t>
            </a:r>
            <a:r>
              <a:rPr lang="hu-HU" sz="1250" b="1" err="1">
                <a:solidFill>
                  <a:srgbClr val="FF0000"/>
                </a:solidFill>
                <a:latin typeface="Arial"/>
              </a:rPr>
              <a:t>Ecotoxicology</a:t>
            </a:r>
            <a:r>
              <a:rPr lang="hu-HU" sz="1250" b="1">
                <a:solidFill>
                  <a:srgbClr val="FF0000"/>
                </a:solidFill>
                <a:latin typeface="Arial"/>
              </a:rPr>
              <a:t> (NEW)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Agricultural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Water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Management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Crop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Production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Agricultural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Biotechnology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(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Plant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and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Animal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Wildlife Management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Rural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Development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Management and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Leadership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Supply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Chain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Management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Tourism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Management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   Business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Development</a:t>
            </a:r>
            <a:endParaRPr lang="hu-HU" sz="1250" b="1">
              <a:solidFill>
                <a:schemeClr val="tx2">
                  <a:lumMod val="10000"/>
                </a:schemeClr>
              </a:solidFill>
              <a:latin typeface="Arial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Horticultural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Food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Science and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Technology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Food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Safety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and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Quality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Engineering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Landscape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Architecture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and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Garden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Design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   </a:t>
            </a:r>
            <a:r>
              <a:rPr lang="hu-HU" sz="1250" b="1" err="1">
                <a:solidFill>
                  <a:srgbClr val="FF0000"/>
                </a:solidFill>
                <a:latin typeface="Arial"/>
              </a:rPr>
              <a:t>Viticulture</a:t>
            </a:r>
            <a:r>
              <a:rPr lang="hu-HU" sz="1250" b="1">
                <a:solidFill>
                  <a:srgbClr val="FF0000"/>
                </a:solidFill>
                <a:latin typeface="Arial"/>
              </a:rPr>
              <a:t> and </a:t>
            </a:r>
            <a:r>
              <a:rPr lang="hu-HU" sz="1250" b="1" err="1">
                <a:solidFill>
                  <a:srgbClr val="FF0000"/>
                </a:solidFill>
                <a:latin typeface="Arial"/>
              </a:rPr>
              <a:t>Oenology</a:t>
            </a:r>
            <a:r>
              <a:rPr lang="hu-HU" sz="1250" b="1">
                <a:solidFill>
                  <a:srgbClr val="FF0000"/>
                </a:solidFill>
                <a:latin typeface="Arial"/>
              </a:rPr>
              <a:t> </a:t>
            </a:r>
            <a:r>
              <a:rPr lang="hu-HU" sz="1250" b="1" err="1">
                <a:solidFill>
                  <a:srgbClr val="FF0000"/>
                </a:solidFill>
                <a:latin typeface="Arial"/>
              </a:rPr>
              <a:t>Engineering</a:t>
            </a:r>
            <a:r>
              <a:rPr lang="hu-HU" sz="1250" b="1">
                <a:solidFill>
                  <a:srgbClr val="FF0000"/>
                </a:solidFill>
                <a:latin typeface="Arial"/>
              </a:rPr>
              <a:t> (NEW)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Plant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Protection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Business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Development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Animal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Nutrition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and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Feed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Safety</a:t>
            </a: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hu-HU" sz="1250" b="1">
                <a:solidFill>
                  <a:schemeClr val="tx2">
                    <a:lumMod val="10000"/>
                  </a:schemeClr>
                </a:solidFill>
                <a:latin typeface="Arial"/>
              </a:rPr>
              <a:t>    </a:t>
            </a:r>
            <a:r>
              <a:rPr lang="hu-HU" sz="1250" b="1" err="1">
                <a:solidFill>
                  <a:schemeClr val="tx2">
                    <a:lumMod val="10000"/>
                  </a:schemeClr>
                </a:solidFill>
                <a:latin typeface="Arial"/>
              </a:rPr>
              <a:t>Photography</a:t>
            </a:r>
            <a:endParaRPr lang="hu-HU" sz="1250" b="1">
              <a:solidFill>
                <a:schemeClr val="tx2">
                  <a:lumMod val="1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18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98" y="3933987"/>
            <a:ext cx="3156585" cy="2360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93"/>
            <a:ext cx="9144000" cy="766986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6632"/>
            <a:ext cx="5248285" cy="100811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schemeClr val="bg1"/>
                </a:solidFill>
                <a:latin typeface="+mj-lt"/>
                <a:ea typeface="ＭＳ Ｐゴシック"/>
                <a:cs typeface="Times New Roman" pitchFamily="18" charset="0"/>
                <a:sym typeface="Times New Roman" pitchFamily="18" charset="0"/>
              </a:rPr>
              <a:t>Doctoral Schools at </a:t>
            </a:r>
            <a:r>
              <a:rPr lang="hu-HU" sz="2800">
                <a:solidFill>
                  <a:schemeClr val="bg1"/>
                </a:solidFill>
                <a:latin typeface="+mj-lt"/>
                <a:ea typeface="ＭＳ Ｐゴシック"/>
                <a:cs typeface="Times New Roman" pitchFamily="18" charset="0"/>
                <a:sym typeface="Times New Roman" pitchFamily="18" charset="0"/>
              </a:rPr>
              <a:t>MATE</a:t>
            </a:r>
            <a:endParaRPr lang="en-GB" altLang="hu-HU" sz="2800" b="1">
              <a:solidFill>
                <a:schemeClr val="bg1"/>
              </a:solidFill>
              <a:latin typeface="+mj-lt"/>
              <a:ea typeface="ＭＳ Ｐゴシック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114" y="883618"/>
            <a:ext cx="8705295" cy="5400146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2000" b="1" u="sng" err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Gödöllő</a:t>
            </a:r>
            <a:r>
              <a:rPr lang="en-GB" sz="2000" b="1" u="sng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 Campus</a:t>
            </a:r>
            <a:r>
              <a:rPr lang="en-GB" sz="2000" b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:</a:t>
            </a:r>
          </a:p>
          <a:p>
            <a:pPr marL="0" indent="0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US" sz="1600">
                <a:solidFill>
                  <a:schemeClr val="tx2">
                    <a:lumMod val="10000"/>
                  </a:schemeClr>
                </a:solidFill>
                <a:latin typeface="+mj-lt"/>
              </a:rPr>
              <a:t>Doctoral School of Animal Biotechnology and Animal Science </a:t>
            </a:r>
            <a:endParaRPr lang="hu-HU" sz="1600">
              <a:solidFill>
                <a:schemeClr val="tx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Biological Sciences 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Environmental Sciences 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</a:t>
            </a:r>
            <a:r>
              <a:rPr lang="hu-HU" sz="1600" err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Plant</a:t>
            </a: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 Science</a:t>
            </a:r>
            <a:r>
              <a:rPr lang="hu-HU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s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  <a:sym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Economic and Regional Sciences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Mechanical Engineering 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GB" sz="2000" b="1" u="sng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Buda Campus</a:t>
            </a:r>
            <a:r>
              <a:rPr lang="en-GB" sz="2000" b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:</a:t>
            </a:r>
            <a:endParaRPr lang="en-GB" sz="2000" b="1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 indent="-603250"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cs typeface="Arial"/>
              </a:rPr>
              <a:t>Doctoral School of Landscape Architecture and Landscape Ecology</a:t>
            </a:r>
          </a:p>
          <a:p>
            <a:pPr marL="0" indent="0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Food Sciences </a:t>
            </a:r>
            <a:endParaRPr lang="en-GB">
              <a:solidFill>
                <a:schemeClr val="tx2">
                  <a:lumMod val="10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Horticultural Sciences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GB" sz="2000" b="1" u="sng" err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Kaposvár</a:t>
            </a:r>
            <a:r>
              <a:rPr lang="en-GB" sz="2000" b="1" u="sng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 Campus</a:t>
            </a:r>
            <a:r>
              <a:rPr lang="en-GB" sz="2000" b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:</a:t>
            </a:r>
            <a:endParaRPr lang="en-GB" sz="2000" b="1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 School of Animal </a:t>
            </a:r>
            <a:r>
              <a:rPr lang="hu-HU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Science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  <a:sym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cs typeface="Arial"/>
              </a:rPr>
              <a:t>Doctoral School of Economic and Regional Sciences</a:t>
            </a:r>
          </a:p>
          <a:p>
            <a:pPr marL="0" indent="0" eaLnBrk="1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en-GB" sz="2000" b="1" u="sng" err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Georgikon</a:t>
            </a:r>
            <a:r>
              <a:rPr lang="en-GB" sz="2000" b="1" u="sng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 Campus:</a:t>
            </a:r>
            <a:endParaRPr lang="en-GB" sz="2000" b="1" u="sng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en-GB" sz="1600" err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Festetics</a:t>
            </a: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 Doctoral School</a:t>
            </a:r>
            <a:endParaRPr lang="hu-HU" sz="1600">
              <a:solidFill>
                <a:schemeClr val="tx2">
                  <a:lumMod val="10000"/>
                </a:schemeClr>
              </a:solidFill>
              <a:latin typeface="+mj-lt"/>
              <a:sym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endParaRPr lang="hu-HU" sz="1600">
              <a:solidFill>
                <a:schemeClr val="tx2">
                  <a:lumMod val="10000"/>
                </a:schemeClr>
              </a:solidFill>
              <a:latin typeface="+mj-lt"/>
              <a:sym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575"/>
              </a:spcBef>
              <a:spcAft>
                <a:spcPct val="0"/>
              </a:spcAft>
              <a:buNone/>
            </a:pPr>
            <a:r>
              <a:rPr lang="hu-HU" sz="1600" err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Doctoral</a:t>
            </a:r>
            <a:r>
              <a:rPr lang="hu-HU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 </a:t>
            </a:r>
            <a:r>
              <a:rPr lang="hu-HU" sz="1600" err="1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schools</a:t>
            </a:r>
            <a:r>
              <a:rPr lang="hu-HU" sz="1600">
                <a:solidFill>
                  <a:schemeClr val="tx2">
                    <a:lumMod val="10000"/>
                  </a:schemeClr>
                </a:solidFill>
                <a:latin typeface="+mj-lt"/>
                <a:sym typeface="Times New Roman" pitchFamily="18" charset="0"/>
              </a:rPr>
              <a:t>: </a:t>
            </a:r>
            <a:r>
              <a:rPr lang="hu-HU" sz="1600" u="sng">
                <a:solidFill>
                  <a:srgbClr val="0000FF"/>
                </a:solidFill>
                <a:effectLst/>
                <a:latin typeface="arial "/>
                <a:ea typeface="Calibri"/>
                <a:hlinkClick r:id="rId5"/>
              </a:rPr>
              <a:t>https://en.uni-mate.hu/doctoral-schools</a:t>
            </a:r>
            <a:r>
              <a:rPr lang="en-GB" sz="1600">
                <a:solidFill>
                  <a:schemeClr val="tx2">
                    <a:lumMod val="10000"/>
                  </a:schemeClr>
                </a:solidFill>
                <a:latin typeface="Arial"/>
                <a:ea typeface="Calibri"/>
              </a:rPr>
              <a:t>, study period: 8 semesters (4 years)</a:t>
            </a:r>
            <a:endParaRPr lang="en-GB" sz="160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80" y="42312"/>
            <a:ext cx="1441414" cy="7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6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FDCC6-F467-C24D-77E1-3B3333DD2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F70EF08-247B-D75D-DEC5-50330B62D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4" y="0"/>
            <a:ext cx="9144000" cy="766986"/>
          </a:xfrm>
          <a:prstGeom prst="rect">
            <a:avLst/>
          </a:prstGeom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A7DCDE77-6C6D-E979-0070-E3BE3B0F8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7" y="80907"/>
            <a:ext cx="5864957" cy="641776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spcAft>
                <a:spcPct val="0"/>
              </a:spcAft>
            </a:pPr>
            <a:r>
              <a:rPr lang="hu-HU" altLang="hu-HU" sz="2800">
                <a:solidFill>
                  <a:schemeClr val="bg1"/>
                </a:solidFill>
                <a:latin typeface="+mj-lt"/>
                <a:ea typeface="ＭＳ Ｐゴシック"/>
                <a:sym typeface="Times New Roman" pitchFamily="18" charset="0"/>
              </a:rPr>
              <a:t>Stipendium Hungaricum II.</a:t>
            </a:r>
            <a:endParaRPr lang="hu-HU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3E36486-933B-653E-E73B-A987D9982F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65" y="128650"/>
            <a:ext cx="1265898" cy="668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B545A6-BE0F-6E79-835A-4A6726EBA374}"/>
              </a:ext>
            </a:extLst>
          </p:cNvPr>
          <p:cNvSpPr txBox="1"/>
          <p:nvPr/>
        </p:nvSpPr>
        <p:spPr>
          <a:xfrm>
            <a:off x="46365" y="732543"/>
            <a:ext cx="8972056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Wingdings"/>
              <a:buChar char="§"/>
            </a:pPr>
            <a:endParaRPr lang="en-US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Required documents </a:t>
            </a:r>
            <a:r>
              <a:rPr lang="en-US" b="1" dirty="0">
                <a:solidFill>
                  <a:srgbClr val="007ABF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(BSc/MSc/PhD):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Wingdings,Sans-Serif"/>
              <a:buChar char="Ø"/>
            </a:pPr>
            <a:endParaRPr lang="en-US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Online application form (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!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personal data 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!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– SPELLING!)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Motivation letter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(1 or 2?) - </a:t>
            </a:r>
            <a:r>
              <a:rPr lang="en-US" i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Why are you a suitable candidate?, letter format</a:t>
            </a:r>
            <a:endParaRPr lang="en-US" dirty="0">
              <a:solidFill>
                <a:schemeClr val="tx2">
                  <a:lumMod val="10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b="1" i="1" dirty="0">
                <a:solidFill>
                  <a:srgbClr val="10573E"/>
                </a:solidFill>
                <a:latin typeface="Arial"/>
                <a:cs typeface="Arial"/>
              </a:rPr>
              <a:t>Secondary school certificate / Bachelor degree / Master degree (MD)</a:t>
            </a:r>
            <a:endParaRPr lang="en-US" dirty="0">
              <a:solidFill>
                <a:srgbClr val="5E5E5E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Transcript of records (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!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 in case of ongoing studies)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b="1" i="1" dirty="0">
                <a:solidFill>
                  <a:srgbClr val="10573E"/>
                </a:solidFill>
                <a:latin typeface="Arial"/>
                <a:cs typeface="Arial"/>
              </a:rPr>
              <a:t>Proof of English language proficiency (B2 level) - (MD) </a:t>
            </a:r>
            <a:endParaRPr lang="en-US" dirty="0">
              <a:solidFill>
                <a:srgbClr val="5E5E5E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b="1" i="1" dirty="0">
                <a:solidFill>
                  <a:srgbClr val="10573E"/>
                </a:solidFill>
                <a:latin typeface="Arial"/>
                <a:cs typeface="Arial"/>
              </a:rPr>
              <a:t>Passport (MD)</a:t>
            </a:r>
            <a:endParaRPr lang="en-US" dirty="0">
              <a:solidFill>
                <a:srgbClr val="5E5E5E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PhD: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research proposal, 2 recommendation letters, </a:t>
            </a:r>
            <a:r>
              <a:rPr lang="en-US" i="1" dirty="0">
                <a:solidFill>
                  <a:srgbClr val="C00000"/>
                </a:solidFill>
                <a:latin typeface="Arial"/>
                <a:cs typeface="Arial"/>
              </a:rPr>
              <a:t>Statement of the Supervisor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(by 15 March - 3 PhD schools!)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Portfolio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lang="en-US" i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Landscape Architecture and Garden Design </a:t>
            </a:r>
            <a:br>
              <a:rPr lang="en-US" i="1" dirty="0">
                <a:latin typeface="Arial"/>
                <a:cs typeface="Arial"/>
              </a:rPr>
            </a:br>
            <a:r>
              <a:rPr lang="en-GB" i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Film and Media, Photography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: Applicants can attach material in any format as part of their portfolio, be it a short film, a photo series, video, PDF summary or anything that adds value and represents the level of the artist. The point is to gain insight into his/her art.</a:t>
            </a:r>
            <a:endParaRPr lang="en-US" dirty="0">
              <a:solidFill>
                <a:schemeClr val="tx2">
                  <a:lumMod val="10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Medical certificate (only for nominated applicants) - by 15 April</a:t>
            </a:r>
          </a:p>
          <a:p>
            <a:endParaRPr lang="en-US" b="1" i="1">
              <a:solidFill>
                <a:schemeClr val="tx2">
                  <a:lumMod val="10000"/>
                </a:schemeClr>
              </a:solidFill>
            </a:endParaRPr>
          </a:p>
          <a:p>
            <a:endParaRPr lang="en-US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4FA3695-63DC-0151-C055-0D2165520183}"/>
              </a:ext>
            </a:extLst>
          </p:cNvPr>
          <p:cNvSpPr txBox="1"/>
          <p:nvPr/>
        </p:nvSpPr>
        <p:spPr>
          <a:xfrm>
            <a:off x="142146" y="6220307"/>
            <a:ext cx="8977744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 i="1">
                <a:solidFill>
                  <a:srgbClr val="10573E"/>
                </a:solidFill>
              </a:rPr>
              <a:t>MD= missing documents (deadline: 1 August, BUT better before the entrance exam)</a:t>
            </a:r>
            <a:r>
              <a:rPr lang="hu-HU" sz="1700"/>
              <a:t>​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9334662"/>
      </p:ext>
    </p:extLst>
  </p:cSld>
  <p:clrMapOvr>
    <a:masterClrMapping/>
  </p:clrMapOvr>
</p:sld>
</file>

<file path=ppt/theme/theme1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éma2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éma2" id="{AD8D12F9-8A02-42AD-B8B0-96D022B263E0}" vid="{9E7DD2DE-52A5-4872-96EF-44EBB12A25A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Téma1</Template>
  <TotalTime>6</TotalTime>
  <Words>1745</Words>
  <Application>Microsoft Office PowerPoint</Application>
  <PresentationFormat>Diavetítés a képernyőre (4:3 oldalarány)</PresentationFormat>
  <Paragraphs>220</Paragraphs>
  <Slides>18</Slides>
  <Notes>18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31" baseType="lpstr">
      <vt:lpstr>"Times New Roman"</vt:lpstr>
      <vt:lpstr>Arial</vt:lpstr>
      <vt:lpstr>arial </vt:lpstr>
      <vt:lpstr>Arial,Sans-Serif</vt:lpstr>
      <vt:lpstr>Calibri</vt:lpstr>
      <vt:lpstr>Calibri Light</vt:lpstr>
      <vt:lpstr>Helvetica Neue</vt:lpstr>
      <vt:lpstr>Symbol</vt:lpstr>
      <vt:lpstr>Times New Roman</vt:lpstr>
      <vt:lpstr>Wingdings</vt:lpstr>
      <vt:lpstr>Wingdings,Sans-Serif</vt:lpstr>
      <vt:lpstr>1_Egyéni tervezés</vt:lpstr>
      <vt:lpstr>1_Téma2</vt:lpstr>
      <vt:lpstr>PowerPoint-bemutató</vt:lpstr>
      <vt:lpstr>Greeting</vt:lpstr>
      <vt:lpstr>WHY MATE?</vt:lpstr>
      <vt:lpstr>WHY MATE? - 2</vt:lpstr>
      <vt:lpstr>PowerPoint-bemutató</vt:lpstr>
      <vt:lpstr>Courses in English Language I.</vt:lpstr>
      <vt:lpstr>PowerPoint-bemutató</vt:lpstr>
      <vt:lpstr>Doctoral Schools at MATE</vt:lpstr>
      <vt:lpstr>Stipendium Hungaricum II.</vt:lpstr>
      <vt:lpstr>Stipendium Hungaricum II.</vt:lpstr>
      <vt:lpstr>Stipendium Hungaricum III.</vt:lpstr>
      <vt:lpstr>Scholarship for Christian Young People (SCYP)</vt:lpstr>
      <vt:lpstr>Self-financing</vt:lpstr>
      <vt:lpstr>Q &amp; A</vt:lpstr>
      <vt:lpstr>Q &amp; A II.</vt:lpstr>
      <vt:lpstr>Q &amp; A III.</vt:lpstr>
      <vt:lpstr>Keep in touch!</vt:lpstr>
      <vt:lpstr>PowerPoint-bemutató</vt:lpstr>
    </vt:vector>
  </TitlesOfParts>
  <Company>SZIE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Szövegminta</dc:title>
  <dc:creator>Dr. Tarr Zsuzsanna</dc:creator>
  <cp:lastModifiedBy>Kánai Csilla</cp:lastModifiedBy>
  <cp:revision>16</cp:revision>
  <cp:lastPrinted>2020-09-28T06:43:41Z</cp:lastPrinted>
  <dcterms:created xsi:type="dcterms:W3CDTF">2012-02-23T08:50:24Z</dcterms:created>
  <dcterms:modified xsi:type="dcterms:W3CDTF">2025-02-21T09:19:36Z</dcterms:modified>
</cp:coreProperties>
</file>