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2" r:id="rId4"/>
    <p:sldId id="263" r:id="rId5"/>
    <p:sldId id="264" r:id="rId6"/>
    <p:sldId id="257" r:id="rId7"/>
    <p:sldId id="261" r:id="rId8"/>
    <p:sldId id="258" r:id="rId9"/>
    <p:sldId id="260" r:id="rId10"/>
    <p:sldId id="265" r:id="rId11"/>
    <p:sldId id="271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0D717B-9333-4579-BEBE-F2588BCED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813E126-3D6F-44F5-B977-00D749C1F9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295F724-04C6-488C-806E-5523E08BA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139C-0948-49BE-AD43-E97FCDEEF528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633D8DF-B469-4ECE-8AD8-9076BD3E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DA86A72-0AC1-4C5D-ADB5-95D73A41C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6779A-F3B8-46E0-9210-0A2592A52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804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E5D718A-3234-4F5C-B6F3-2A985273A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011F0C36-A961-4B3E-9EDF-9371421659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288BAA0-9D67-405A-986B-570FDD580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139C-0948-49BE-AD43-E97FCDEEF528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200DE8C-F268-478D-9F0D-97D5E9B6B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9068C31-C871-47B5-A175-7408DA26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6779A-F3B8-46E0-9210-0A2592A52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80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8D27A08A-18EB-46B2-9DBE-4BEE033D03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97070309-9A4D-4D33-837E-F9D3FD67E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AA5A7B5-2A51-4314-947E-E0E9E264E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139C-0948-49BE-AD43-E97FCDEEF528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89CCA0C-C47E-4935-8674-C02B2B9FA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A828871-6B41-4FB0-BE00-55D738825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6779A-F3B8-46E0-9210-0A2592A52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055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368C6B8-585A-4B34-BA16-F2C20794B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7E64564-88A1-4447-A4B0-EF4F130DA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3C0BAA3-3631-43F3-AA6B-F6AA59D9A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139C-0948-49BE-AD43-E97FCDEEF528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3EB9D3D-2162-4DA2-AC75-988763405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09E49FC-19B5-4960-AD53-7550B009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6779A-F3B8-46E0-9210-0A2592A52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135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68A1D4E-20F5-492D-8B8F-6E45AEB71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073B1D4-6168-4D93-8117-198CC2223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10F84BD-D087-419D-8046-9831F35B0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139C-0948-49BE-AD43-E97FCDEEF528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54C46F2-B7A3-497C-96B6-35DD5EBDB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0424273-D403-441D-A39C-9DC76194B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6779A-F3B8-46E0-9210-0A2592A52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355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300DA39-9864-4B43-AB51-C1EE45736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1A726EA-7281-4683-A7A6-677E82BA79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F4D79A80-928E-4BF2-9710-B885F22C8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65876CF-59BC-44BD-9C36-C077C50D8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139C-0948-49BE-AD43-E97FCDEEF528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69D4E1E-3BD3-4375-9020-687CF6444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E6DDCBF-1DF5-4EBD-9BFC-C02564FFE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6779A-F3B8-46E0-9210-0A2592A52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288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6A4EFA9-A99F-4881-8E7E-250C5A97C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4BCAAA3-E7D0-47DE-91EB-81C77B2B9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F5F1E8A-84B9-4177-83AF-855F0077C5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FB775BEA-C4D8-4ACE-9502-A668C8BF11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E3CAD664-FF46-40FE-9B1E-5FAFA20958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6DF93FBA-39E6-488E-9C89-307E74B98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139C-0948-49BE-AD43-E97FCDEEF528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6819C629-1E2E-4E37-A1F1-D2C4FB9F5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032C3317-4E2E-4A34-8E29-B104DD60D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6779A-F3B8-46E0-9210-0A2592A52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810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1BE90C9-7248-485D-9947-AEE1BF1E4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323AD915-7FDD-4AD9-96CE-B07507128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139C-0948-49BE-AD43-E97FCDEEF528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AD02CA49-91DE-4F34-AAFC-93B832A91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331AC94E-3002-4155-B5D9-271810D7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6779A-F3B8-46E0-9210-0A2592A52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232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B40C7FE1-D5B5-4854-BEBA-B35336270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139C-0948-49BE-AD43-E97FCDEEF528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7BF33C58-559D-4ED4-A063-7A15E0F81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5ACECD2-D777-4F99-8FAC-BBDF5DDF8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6779A-F3B8-46E0-9210-0A2592A52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137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B5DEB96-1885-481C-9565-516E81638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5AA9539-1749-4444-A6DB-94A66F5CD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15D8A06E-3790-44BC-BE9C-83AAC6C7A5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AE85BB7-BCF5-43D0-877F-3EE11EA8D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139C-0948-49BE-AD43-E97FCDEEF528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FF5C6A8C-E555-4C0A-81A0-C2DC47A58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EF9D4AE-D4C1-400A-AA96-2AA420D72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6779A-F3B8-46E0-9210-0A2592A52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03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845EF27-FA9D-42C5-815F-54376265F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4A6D54AE-1BF0-484F-9745-2132266859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10C198EB-12C2-4A63-A0B9-B8DC688239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45C02A9-7156-4400-BD75-D7B163755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139C-0948-49BE-AD43-E97FCDEEF528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1E7DF6EA-71ED-4BA9-A939-EAFCEF99D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1BD8643-E7CE-4018-B488-7BCF4AFA1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6779A-F3B8-46E0-9210-0A2592A52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5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FDC547DD-0C03-4CBF-9F59-4891EE7F8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ABD5426-18AD-438F-8ADF-C28E77B8E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5A4EA90-4891-49D7-BFD6-1F91CC50C1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5139C-0948-49BE-AD43-E97FCDEEF528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759ECB1-8280-45F1-BF76-EC141BDCDE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E0FF029-EADC-4B8B-B889-4D2ECB48F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6779A-F3B8-46E0-9210-0A2592A52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79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konzinfo.mfa.gov.hu/en/visa-free-travel-hungar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5DBB67A-6744-49AF-96AA-AC69F520D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8012" y="1703783"/>
            <a:ext cx="9144000" cy="2387600"/>
          </a:xfrm>
        </p:spPr>
        <p:txBody>
          <a:bodyPr/>
          <a:lstStyle/>
          <a:p>
            <a:r>
              <a:rPr lang="hu-HU" b="1" dirty="0" err="1"/>
              <a:t>Residence</a:t>
            </a:r>
            <a:r>
              <a:rPr lang="hu-HU" b="1" dirty="0"/>
              <a:t> permit </a:t>
            </a:r>
            <a:r>
              <a:rPr lang="hu-HU" b="1" dirty="0" err="1"/>
              <a:t>expiry</a:t>
            </a:r>
            <a:br>
              <a:rPr lang="hu-HU" b="1" dirty="0"/>
            </a:br>
            <a:r>
              <a:rPr lang="hu-HU" b="1" dirty="0"/>
              <a:t>Q&amp;A</a:t>
            </a:r>
            <a:endParaRPr lang="en-US" b="1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7822CB14-1199-4F5B-B25B-B624C0C17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8012" y="4220927"/>
            <a:ext cx="9144000" cy="1655762"/>
          </a:xfrm>
        </p:spPr>
        <p:txBody>
          <a:bodyPr>
            <a:normAutofit/>
          </a:bodyPr>
          <a:lstStyle/>
          <a:p>
            <a:r>
              <a:rPr lang="hu-HU" sz="3600" dirty="0"/>
              <a:t>28th </a:t>
            </a:r>
            <a:r>
              <a:rPr lang="hu-HU" sz="3600" dirty="0" err="1"/>
              <a:t>June</a:t>
            </a:r>
            <a:r>
              <a:rPr lang="hu-HU" sz="3600" dirty="0"/>
              <a:t>, 2024</a:t>
            </a:r>
            <a:endParaRPr lang="en-US" sz="3600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FCFD6264-7BE6-449A-A6E6-D561276148A7}"/>
              </a:ext>
            </a:extLst>
          </p:cNvPr>
          <p:cNvPicPr/>
          <p:nvPr/>
        </p:nvPicPr>
        <p:blipFill>
          <a:blip r:embed="rId2" cstate="print"/>
          <a:srcRect l="23999" r="22029"/>
          <a:stretch/>
        </p:blipFill>
        <p:spPr>
          <a:xfrm>
            <a:off x="1057214" y="578391"/>
            <a:ext cx="1893376" cy="1503424"/>
          </a:xfrm>
          <a:prstGeom prst="rect">
            <a:avLst/>
          </a:prstGeom>
          <a:ln w="0">
            <a:noFill/>
          </a:ln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9D41D940-7BE9-49CA-906F-84C65F351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761" y="292287"/>
            <a:ext cx="3065056" cy="195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469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523EEB-4826-4F7B-B449-470FFAEBC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Q&amp;A – </a:t>
            </a:r>
            <a:r>
              <a:rPr lang="hu-HU" b="1" dirty="0" err="1"/>
              <a:t>Suggestions</a:t>
            </a:r>
            <a:endParaRPr lang="en-US" b="1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526CB97-7C10-40FE-816E-D1D1EE29E6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When you submit your Letter of Apology, explain that your early start was hindered by the fact that you needed to travel home for your new passport and </a:t>
            </a:r>
            <a:r>
              <a:rPr lang="en-US" b="1" dirty="0"/>
              <a:t>you were waiting for necessary documents and that you can meet the expected deadlines for missing documents within the procedural time.</a:t>
            </a:r>
            <a:endParaRPr lang="hu-HU" b="1" dirty="0"/>
          </a:p>
          <a:p>
            <a:r>
              <a:rPr lang="hu-HU" dirty="0"/>
              <a:t>In </a:t>
            </a:r>
            <a:r>
              <a:rPr lang="hu-HU" dirty="0" err="1"/>
              <a:t>case</a:t>
            </a:r>
            <a:r>
              <a:rPr lang="hu-HU" dirty="0"/>
              <a:t> </a:t>
            </a:r>
            <a:r>
              <a:rPr lang="hu-HU" dirty="0" err="1"/>
              <a:t>you</a:t>
            </a:r>
            <a:r>
              <a:rPr lang="hu-HU" dirty="0"/>
              <a:t> </a:t>
            </a:r>
            <a:r>
              <a:rPr lang="hu-HU" dirty="0" err="1"/>
              <a:t>travel</a:t>
            </a:r>
            <a:r>
              <a:rPr lang="hu-HU" dirty="0"/>
              <a:t> </a:t>
            </a:r>
            <a:r>
              <a:rPr lang="hu-HU" dirty="0" err="1"/>
              <a:t>during</a:t>
            </a:r>
            <a:r>
              <a:rPr lang="hu-HU" dirty="0"/>
              <a:t> </a:t>
            </a:r>
            <a:r>
              <a:rPr lang="hu-HU" dirty="0" err="1"/>
              <a:t>summer</a:t>
            </a:r>
            <a:r>
              <a:rPr lang="hu-HU" dirty="0"/>
              <a:t>: </a:t>
            </a:r>
            <a:r>
              <a:rPr lang="hu-HU" dirty="0" err="1"/>
              <a:t>it</a:t>
            </a:r>
            <a:r>
              <a:rPr lang="hu-HU" dirty="0"/>
              <a:t> is </a:t>
            </a:r>
            <a:r>
              <a:rPr lang="hu-HU" dirty="0" err="1"/>
              <a:t>possible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come</a:t>
            </a:r>
            <a:r>
              <a:rPr lang="hu-HU" dirty="0"/>
              <a:t> back BEFORE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expiry</a:t>
            </a:r>
            <a:r>
              <a:rPr lang="hu-HU" dirty="0"/>
              <a:t> </a:t>
            </a:r>
            <a:r>
              <a:rPr lang="hu-HU" dirty="0" err="1"/>
              <a:t>date</a:t>
            </a:r>
            <a:r>
              <a:rPr lang="hu-HU" dirty="0"/>
              <a:t> AND start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procedure</a:t>
            </a:r>
            <a:r>
              <a:rPr lang="hu-HU" dirty="0"/>
              <a:t> here. </a:t>
            </a:r>
            <a:r>
              <a:rPr lang="hu-HU" dirty="0" err="1"/>
              <a:t>It</a:t>
            </a:r>
            <a:r>
              <a:rPr lang="hu-HU" dirty="0"/>
              <a:t> is </a:t>
            </a:r>
            <a:r>
              <a:rPr lang="hu-HU" dirty="0" err="1"/>
              <a:t>adviseable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postpone</a:t>
            </a:r>
            <a:r>
              <a:rPr lang="hu-HU" dirty="0"/>
              <a:t> </a:t>
            </a:r>
            <a:r>
              <a:rPr lang="hu-HU" dirty="0" err="1"/>
              <a:t>your</a:t>
            </a:r>
            <a:r>
              <a:rPr lang="hu-HU" dirty="0"/>
              <a:t> </a:t>
            </a:r>
            <a:r>
              <a:rPr lang="hu-HU" dirty="0" err="1"/>
              <a:t>longer</a:t>
            </a:r>
            <a:r>
              <a:rPr lang="hu-HU" dirty="0"/>
              <a:t> </a:t>
            </a:r>
            <a:r>
              <a:rPr lang="hu-HU" dirty="0" err="1"/>
              <a:t>travel</a:t>
            </a:r>
            <a:r>
              <a:rPr lang="hu-HU" dirty="0"/>
              <a:t> </a:t>
            </a:r>
            <a:r>
              <a:rPr lang="hu-HU" dirty="0" err="1"/>
              <a:t>home</a:t>
            </a:r>
            <a:r>
              <a:rPr lang="hu-HU" dirty="0"/>
              <a:t>!</a:t>
            </a:r>
          </a:p>
          <a:p>
            <a:r>
              <a:rPr lang="hu-HU" dirty="0" err="1"/>
              <a:t>Coordinator’s</a:t>
            </a:r>
            <a:r>
              <a:rPr lang="hu-HU" dirty="0"/>
              <a:t> </a:t>
            </a:r>
            <a:r>
              <a:rPr lang="hu-HU" dirty="0" err="1"/>
              <a:t>support</a:t>
            </a:r>
            <a:r>
              <a:rPr lang="hu-HU" dirty="0"/>
              <a:t> </a:t>
            </a:r>
            <a:r>
              <a:rPr lang="hu-HU" dirty="0" err="1"/>
              <a:t>letter</a:t>
            </a:r>
            <a:r>
              <a:rPr lang="hu-HU" dirty="0"/>
              <a:t> is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winning</a:t>
            </a:r>
            <a:r>
              <a:rPr lang="hu-HU" dirty="0"/>
              <a:t> </a:t>
            </a:r>
            <a:r>
              <a:rPr lang="hu-HU" dirty="0" err="1"/>
              <a:t>time</a:t>
            </a:r>
            <a:r>
              <a:rPr lang="hu-HU" dirty="0"/>
              <a:t> </a:t>
            </a:r>
            <a:r>
              <a:rPr lang="hu-HU" dirty="0" err="1"/>
              <a:t>only</a:t>
            </a:r>
            <a:r>
              <a:rPr lang="hu-HU" dirty="0"/>
              <a:t> and </a:t>
            </a:r>
            <a:r>
              <a:rPr lang="hu-HU" dirty="0" err="1"/>
              <a:t>it</a:t>
            </a:r>
            <a:r>
              <a:rPr lang="hu-HU" dirty="0"/>
              <a:t> is </a:t>
            </a:r>
            <a:r>
              <a:rPr lang="hu-HU" dirty="0" err="1"/>
              <a:t>not</a:t>
            </a:r>
            <a:r>
              <a:rPr lang="hu-HU" dirty="0"/>
              <a:t> a </a:t>
            </a:r>
            <a:r>
              <a:rPr lang="hu-HU" dirty="0" err="1"/>
              <a:t>substitute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your</a:t>
            </a:r>
            <a:r>
              <a:rPr lang="hu-HU" dirty="0"/>
              <a:t> </a:t>
            </a:r>
            <a:r>
              <a:rPr lang="hu-HU" dirty="0" err="1"/>
              <a:t>active</a:t>
            </a:r>
            <a:r>
              <a:rPr lang="hu-HU" dirty="0"/>
              <a:t> </a:t>
            </a:r>
            <a:r>
              <a:rPr lang="hu-HU" dirty="0" err="1"/>
              <a:t>student</a:t>
            </a:r>
            <a:r>
              <a:rPr lang="hu-HU" dirty="0"/>
              <a:t> status </a:t>
            </a:r>
            <a:r>
              <a:rPr lang="hu-HU" dirty="0" err="1"/>
              <a:t>certificate</a:t>
            </a:r>
            <a:r>
              <a:rPr lang="hu-HU" dirty="0"/>
              <a:t>!</a:t>
            </a:r>
          </a:p>
          <a:p>
            <a:r>
              <a:rPr lang="hu-HU" dirty="0" err="1"/>
              <a:t>Experience</a:t>
            </a:r>
            <a:r>
              <a:rPr lang="hu-HU" dirty="0"/>
              <a:t>: </a:t>
            </a:r>
            <a:r>
              <a:rPr lang="hu-HU" dirty="0" err="1"/>
              <a:t>you</a:t>
            </a:r>
            <a:r>
              <a:rPr lang="hu-HU" dirty="0"/>
              <a:t> </a:t>
            </a:r>
            <a:r>
              <a:rPr lang="hu-HU" dirty="0" err="1"/>
              <a:t>have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upload</a:t>
            </a:r>
            <a:r>
              <a:rPr lang="hu-HU" dirty="0"/>
              <a:t> a </a:t>
            </a:r>
            <a:r>
              <a:rPr lang="hu-HU" dirty="0" err="1"/>
              <a:t>currently</a:t>
            </a:r>
            <a:r>
              <a:rPr lang="hu-HU" dirty="0"/>
              <a:t>  </a:t>
            </a:r>
            <a:r>
              <a:rPr lang="hu-HU" dirty="0" err="1"/>
              <a:t>available</a:t>
            </a:r>
            <a:r>
              <a:rPr lang="hu-HU" dirty="0"/>
              <a:t> </a:t>
            </a:r>
            <a:r>
              <a:rPr lang="hu-HU" dirty="0" err="1"/>
              <a:t>stud</a:t>
            </a:r>
            <a:r>
              <a:rPr lang="hu-HU" dirty="0"/>
              <a:t>. status </a:t>
            </a:r>
            <a:r>
              <a:rPr lang="hu-HU" dirty="0" err="1"/>
              <a:t>cert</a:t>
            </a:r>
            <a:r>
              <a:rPr lang="hu-HU" dirty="0"/>
              <a:t>. </a:t>
            </a:r>
            <a:r>
              <a:rPr lang="hu-HU" dirty="0" err="1"/>
              <a:t>to</a:t>
            </a:r>
            <a:r>
              <a:rPr lang="hu-HU" dirty="0"/>
              <a:t> be </a:t>
            </a:r>
            <a:r>
              <a:rPr lang="hu-HU" dirty="0" err="1"/>
              <a:t>able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SUBMIT </a:t>
            </a:r>
            <a:r>
              <a:rPr lang="hu-HU" dirty="0" err="1"/>
              <a:t>your</a:t>
            </a:r>
            <a:r>
              <a:rPr lang="hu-HU" dirty="0"/>
              <a:t> </a:t>
            </a:r>
            <a:r>
              <a:rPr lang="hu-HU" dirty="0" err="1"/>
              <a:t>documents</a:t>
            </a:r>
            <a:r>
              <a:rPr lang="hu-HU" dirty="0"/>
              <a:t> and start </a:t>
            </a:r>
            <a:r>
              <a:rPr lang="hu-HU" dirty="0" err="1"/>
              <a:t>your</a:t>
            </a:r>
            <a:r>
              <a:rPr lang="hu-HU" dirty="0"/>
              <a:t> </a:t>
            </a:r>
            <a:r>
              <a:rPr lang="hu-HU" dirty="0" err="1"/>
              <a:t>application</a:t>
            </a:r>
            <a:r>
              <a:rPr lang="hu-HU" dirty="0"/>
              <a:t> online.</a:t>
            </a:r>
            <a:endParaRPr lang="en-US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2B9D660-9816-4280-AE51-8803AE3031B5}"/>
              </a:ext>
            </a:extLst>
          </p:cNvPr>
          <p:cNvPicPr/>
          <p:nvPr/>
        </p:nvPicPr>
        <p:blipFill>
          <a:blip r:embed="rId2" cstate="print"/>
          <a:srcRect l="23999" r="22029"/>
          <a:stretch/>
        </p:blipFill>
        <p:spPr>
          <a:xfrm>
            <a:off x="10529740" y="365125"/>
            <a:ext cx="1357460" cy="1050808"/>
          </a:xfrm>
          <a:prstGeom prst="rect">
            <a:avLst/>
          </a:prstGeom>
          <a:ln w="0">
            <a:noFill/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39A1C800-AD91-47D3-AF2C-37C0591539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32" y="230188"/>
            <a:ext cx="2082171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73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5FDB10B-7023-4029-8051-E86ED2458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Q&amp;A 2</a:t>
            </a:r>
            <a:endParaRPr lang="en-US" b="1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684999C-184B-4C7A-B4ED-128C040EC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0581"/>
            <a:ext cx="10515600" cy="4706382"/>
          </a:xfrm>
        </p:spPr>
        <p:txBody>
          <a:bodyPr>
            <a:normAutofit fontScale="92500" lnSpcReduction="20000"/>
          </a:bodyPr>
          <a:lstStyle/>
          <a:p>
            <a:r>
              <a:rPr lang="en-US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transfer</a:t>
            </a:r>
            <a:r>
              <a:rPr lang="hu-HU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 a large sum of money to my sister last </a:t>
            </a:r>
            <a:r>
              <a:rPr lang="hu-HU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2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ecember</a:t>
            </a:r>
            <a:r>
              <a:rPr lang="en-US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the money was given back to me last month. It was sent via western union. I withdrew from western union and banked the money into my account. In such a case is </a:t>
            </a:r>
            <a:r>
              <a:rPr lang="en-US" sz="2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thjs</a:t>
            </a:r>
            <a:r>
              <a:rPr lang="en-US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problem?</a:t>
            </a:r>
            <a:endParaRPr lang="hu-HU" sz="2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100" dirty="0"/>
              <a:t>On July 10 I'm going Germany for an internship, so I want to know if I can complete early the all steps (like fingerprint </a:t>
            </a:r>
            <a:r>
              <a:rPr lang="en-US" sz="2100" dirty="0" err="1"/>
              <a:t>etc</a:t>
            </a:r>
            <a:r>
              <a:rPr lang="en-US" sz="2100" dirty="0"/>
              <a:t>) before 10th of </a:t>
            </a:r>
            <a:r>
              <a:rPr lang="hu-HU" sz="2100" dirty="0"/>
              <a:t>J</a:t>
            </a:r>
            <a:r>
              <a:rPr lang="en-US" sz="2100" dirty="0" err="1"/>
              <a:t>uly</a:t>
            </a:r>
            <a:r>
              <a:rPr lang="en-US" sz="2100" dirty="0"/>
              <a:t>. </a:t>
            </a:r>
            <a:endParaRPr lang="hu-HU" sz="2100" dirty="0"/>
          </a:p>
          <a:p>
            <a:r>
              <a:rPr lang="hu-HU" sz="2100" dirty="0"/>
              <a:t>T</a:t>
            </a:r>
            <a:r>
              <a:rPr lang="en-US" sz="2100" dirty="0"/>
              <a:t>he reservation confirmation for the dormitory</a:t>
            </a:r>
            <a:r>
              <a:rPr lang="hu-HU" sz="2100" dirty="0"/>
              <a:t>:</a:t>
            </a:r>
            <a:r>
              <a:rPr lang="en-US" sz="2100" dirty="0"/>
              <a:t> I am planning to stay in Hungary, but not in a dormitory—just for a few months at my friend's flat. However, it is not possible to provide an address card.</a:t>
            </a:r>
            <a:endParaRPr lang="hu-HU" sz="2100" dirty="0"/>
          </a:p>
          <a:p>
            <a:r>
              <a:rPr lang="hu-HU" sz="2100" dirty="0">
                <a:solidFill>
                  <a:srgbClr val="000000"/>
                </a:solidFill>
                <a:latin typeface="Calibri" panose="020F0502020204030204" pitchFamily="34" charset="0"/>
              </a:rPr>
              <a:t>I</a:t>
            </a:r>
            <a:r>
              <a:rPr lang="en-US" sz="21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 case your student status is over, but you still need time for </a:t>
            </a:r>
            <a:r>
              <a:rPr lang="en-US" sz="21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finali</a:t>
            </a:r>
            <a:r>
              <a:rPr lang="hu-HU" sz="21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z</a:t>
            </a:r>
            <a:r>
              <a:rPr lang="en-US" sz="21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ing</a:t>
            </a:r>
            <a:r>
              <a:rPr lang="en-US" sz="21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your dissertation and finishing your studies with your final </a:t>
            </a:r>
            <a:r>
              <a:rPr lang="en-US" sz="21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defen</a:t>
            </a:r>
            <a:r>
              <a:rPr lang="hu-HU" sz="21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</a:t>
            </a:r>
            <a:r>
              <a:rPr lang="en-US" sz="21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 and you want to stay in Hungary.</a:t>
            </a:r>
          </a:p>
          <a:p>
            <a:pPr marL="0" indent="0">
              <a:buNone/>
            </a:pPr>
            <a:r>
              <a:rPr lang="en-US" sz="21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Most probably, at the moment, you have an ongoing residence permit extension case and you are waiting for the decision of the Immigration Office.</a:t>
            </a:r>
          </a:p>
          <a:p>
            <a:pPr marL="0" indent="0">
              <a:buNone/>
            </a:pPr>
            <a:r>
              <a:rPr lang="en-US" sz="21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We received the following information from the Immigration Office about the possible outcomes:</a:t>
            </a:r>
          </a:p>
          <a:p>
            <a:r>
              <a:rPr lang="en-US" sz="21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1) your application might be refused and you have to leave Hungary &gt;&gt; you can come back with a tourist visa (Type C for 90 days)</a:t>
            </a:r>
          </a:p>
          <a:p>
            <a:r>
              <a:rPr lang="en-US" sz="21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2) you might get a temporary residence certificate the conditions of which the applicant will be informed about in details. (Plane ticket reservation and specified date of leaving Hungary are probably necessary.)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429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1F837AA-CC32-4CA7-AF26-B2A30D7AD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err="1"/>
              <a:t>Errors</a:t>
            </a:r>
            <a:r>
              <a:rPr lang="hu-HU" b="1" dirty="0"/>
              <a:t> </a:t>
            </a:r>
            <a:r>
              <a:rPr lang="hu-HU" b="1" dirty="0" err="1"/>
              <a:t>on</a:t>
            </a:r>
            <a:r>
              <a:rPr lang="hu-HU" b="1" dirty="0"/>
              <a:t> </a:t>
            </a:r>
            <a:r>
              <a:rPr lang="hu-HU" b="1" dirty="0" err="1"/>
              <a:t>IO’s</a:t>
            </a:r>
            <a:r>
              <a:rPr lang="hu-HU" b="1" dirty="0"/>
              <a:t> EH-website</a:t>
            </a:r>
            <a:endParaRPr lang="en-US" dirty="0"/>
          </a:p>
        </p:txBody>
      </p:sp>
      <p:pic>
        <p:nvPicPr>
          <p:cNvPr id="7" name="Tartalom helye 6">
            <a:extLst>
              <a:ext uri="{FF2B5EF4-FFF2-40B4-BE49-F238E27FC236}">
                <a16:creationId xmlns:a16="http://schemas.microsoft.com/office/drawing/2014/main" id="{1A2B7000-4DCC-4F73-87FD-963D194254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74" y="1818895"/>
            <a:ext cx="7262665" cy="4081617"/>
          </a:xfr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D5447A38-B8AD-454B-88D1-F46047E6C498}"/>
              </a:ext>
            </a:extLst>
          </p:cNvPr>
          <p:cNvPicPr/>
          <p:nvPr/>
        </p:nvPicPr>
        <p:blipFill>
          <a:blip r:embed="rId3" cstate="print"/>
          <a:srcRect l="23999" r="22029"/>
          <a:stretch/>
        </p:blipFill>
        <p:spPr>
          <a:xfrm>
            <a:off x="10834540" y="5651559"/>
            <a:ext cx="1357460" cy="1050808"/>
          </a:xfrm>
          <a:prstGeom prst="rect">
            <a:avLst/>
          </a:prstGeom>
          <a:ln w="0">
            <a:noFill/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C9E2BD3D-5E98-4C4B-AD5C-EA86EAE4B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94124"/>
            <a:ext cx="2082171" cy="1325563"/>
          </a:xfrm>
          <a:prstGeom prst="rect">
            <a:avLst/>
          </a:prstGeom>
        </p:spPr>
      </p:pic>
      <p:sp>
        <p:nvSpPr>
          <p:cNvPr id="17" name="Szövegdoboz 16">
            <a:extLst>
              <a:ext uri="{FF2B5EF4-FFF2-40B4-BE49-F238E27FC236}">
                <a16:creationId xmlns:a16="http://schemas.microsoft.com/office/drawing/2014/main" id="{F4E3E16D-18B3-4ED4-8415-C826874217ED}"/>
              </a:ext>
            </a:extLst>
          </p:cNvPr>
          <p:cNvSpPr txBox="1"/>
          <p:nvPr/>
        </p:nvSpPr>
        <p:spPr>
          <a:xfrm>
            <a:off x="371475" y="2704868"/>
            <a:ext cx="29527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Other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Based</a:t>
            </a:r>
            <a:r>
              <a:rPr lang="hu-HU" dirty="0"/>
              <a:t> </a:t>
            </a:r>
            <a:r>
              <a:rPr lang="hu-HU" dirty="0" err="1"/>
              <a:t>on</a:t>
            </a:r>
            <a:r>
              <a:rPr lang="hu-HU" dirty="0"/>
              <a:t> </a:t>
            </a:r>
            <a:r>
              <a:rPr lang="hu-HU" dirty="0" err="1"/>
              <a:t>employment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have funds to cover the costs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have a comprehensive health insurance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257AB403-B6F3-4999-BB3C-39514D18D5F6}"/>
              </a:ext>
            </a:extLst>
          </p:cNvPr>
          <p:cNvSpPr txBox="1"/>
          <p:nvPr/>
        </p:nvSpPr>
        <p:spPr>
          <a:xfrm>
            <a:off x="157310" y="1903013"/>
            <a:ext cx="3743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Comprehensive</a:t>
            </a:r>
            <a:r>
              <a:rPr lang="hu-HU" b="1" dirty="0"/>
              <a:t> </a:t>
            </a:r>
            <a:r>
              <a:rPr lang="hu-HU" b="1" dirty="0" err="1"/>
              <a:t>health</a:t>
            </a:r>
            <a:r>
              <a:rPr lang="hu-HU" b="1" dirty="0"/>
              <a:t> </a:t>
            </a:r>
            <a:r>
              <a:rPr lang="hu-HU" b="1" dirty="0" err="1"/>
              <a:t>insurance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18556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EC8F5B3-69CD-45E0-B103-4DB3F5CBC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err="1"/>
              <a:t>Errors</a:t>
            </a:r>
            <a:r>
              <a:rPr lang="hu-HU" b="1" dirty="0"/>
              <a:t> </a:t>
            </a:r>
            <a:r>
              <a:rPr lang="hu-HU" b="1" dirty="0" err="1"/>
              <a:t>on</a:t>
            </a:r>
            <a:r>
              <a:rPr lang="hu-HU" b="1" dirty="0"/>
              <a:t> </a:t>
            </a:r>
            <a:r>
              <a:rPr lang="hu-HU" b="1" dirty="0" err="1"/>
              <a:t>IO’s</a:t>
            </a:r>
            <a:r>
              <a:rPr lang="hu-HU" b="1" dirty="0"/>
              <a:t> EH-website 2</a:t>
            </a:r>
            <a:endParaRPr lang="en-US" dirty="0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B73E4881-32D1-4379-A20A-CEBA4E927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0" y="1660614"/>
            <a:ext cx="7138371" cy="4011765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920DF267-D7CC-4652-BC4F-03ECA4530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60" y="5532437"/>
            <a:ext cx="2082171" cy="1325563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20B1AD8A-F03C-4A4E-9843-DC70CF84619D}"/>
              </a:ext>
            </a:extLst>
          </p:cNvPr>
          <p:cNvPicPr/>
          <p:nvPr/>
        </p:nvPicPr>
        <p:blipFill>
          <a:blip r:embed="rId4" cstate="print"/>
          <a:srcRect l="23999" r="22029"/>
          <a:stretch/>
        </p:blipFill>
        <p:spPr>
          <a:xfrm>
            <a:off x="10714380" y="5669814"/>
            <a:ext cx="1357460" cy="1050808"/>
          </a:xfrm>
          <a:prstGeom prst="rect">
            <a:avLst/>
          </a:prstGeom>
          <a:ln w="0">
            <a:noFill/>
          </a:ln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BAED72B5-968E-467B-804C-B8C0F67D45D5}"/>
              </a:ext>
            </a:extLst>
          </p:cNvPr>
          <p:cNvSpPr txBox="1"/>
          <p:nvPr/>
        </p:nvSpPr>
        <p:spPr>
          <a:xfrm>
            <a:off x="286674" y="2377185"/>
            <a:ext cx="28664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Levels</a:t>
            </a:r>
            <a:r>
              <a:rPr lang="hu-HU" b="1" dirty="0"/>
              <a:t> of </a:t>
            </a:r>
            <a:r>
              <a:rPr lang="hu-HU" b="1" dirty="0" err="1"/>
              <a:t>spoken</a:t>
            </a:r>
            <a:r>
              <a:rPr lang="hu-HU" b="1" dirty="0"/>
              <a:t> </a:t>
            </a:r>
            <a:r>
              <a:rPr lang="hu-HU" b="1" dirty="0" err="1"/>
              <a:t>languages</a:t>
            </a:r>
            <a:r>
              <a:rPr lang="hu-HU" b="1" dirty="0"/>
              <a:t>:</a:t>
            </a:r>
          </a:p>
          <a:p>
            <a:endParaRPr lang="hu-HU" dirty="0"/>
          </a:p>
          <a:p>
            <a:r>
              <a:rPr lang="hu-HU" dirty="0" err="1"/>
              <a:t>It</a:t>
            </a:r>
            <a:r>
              <a:rPr lang="hu-HU" dirty="0"/>
              <a:t> </a:t>
            </a:r>
            <a:r>
              <a:rPr lang="hu-HU" dirty="0" err="1"/>
              <a:t>should</a:t>
            </a:r>
            <a:r>
              <a:rPr lang="hu-HU" dirty="0"/>
              <a:t> be A1, A2, B1, B2, C1, C2…</a:t>
            </a:r>
          </a:p>
          <a:p>
            <a:endParaRPr lang="en-US" dirty="0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11336FCA-4C33-4934-9C2C-1DA7771E23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7432" y="4195050"/>
            <a:ext cx="624894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40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B4984C9-3F0D-40EB-A19B-4742BBC61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err="1"/>
              <a:t>Errors</a:t>
            </a:r>
            <a:r>
              <a:rPr lang="hu-HU" b="1" dirty="0"/>
              <a:t> </a:t>
            </a:r>
            <a:r>
              <a:rPr lang="hu-HU" b="1" dirty="0" err="1"/>
              <a:t>on</a:t>
            </a:r>
            <a:r>
              <a:rPr lang="hu-HU" b="1" dirty="0"/>
              <a:t> </a:t>
            </a:r>
            <a:r>
              <a:rPr lang="hu-HU" b="1" dirty="0" err="1"/>
              <a:t>IO’s</a:t>
            </a:r>
            <a:r>
              <a:rPr lang="hu-HU" b="1" dirty="0"/>
              <a:t> EH-website 3</a:t>
            </a:r>
            <a:endParaRPr lang="en-US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9C947D9-F3A8-4EAC-9F1D-82552F857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825" y="1825624"/>
            <a:ext cx="7903603" cy="4441825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550EA52E-C36A-476F-8BD7-FB593BB05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05" y="5594263"/>
            <a:ext cx="2082171" cy="1325563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44C3AC06-C35E-4053-88A1-7ED4C9BA1F92}"/>
              </a:ext>
            </a:extLst>
          </p:cNvPr>
          <p:cNvPicPr/>
          <p:nvPr/>
        </p:nvPicPr>
        <p:blipFill>
          <a:blip r:embed="rId4" cstate="print"/>
          <a:srcRect l="23999" r="22029"/>
          <a:stretch/>
        </p:blipFill>
        <p:spPr>
          <a:xfrm>
            <a:off x="2539575" y="5594263"/>
            <a:ext cx="1357460" cy="1050808"/>
          </a:xfrm>
          <a:prstGeom prst="rect">
            <a:avLst/>
          </a:prstGeom>
          <a:ln w="0">
            <a:noFill/>
          </a:ln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BE4319E2-0AD3-40D7-960B-FD7BC6A696A0}"/>
              </a:ext>
            </a:extLst>
          </p:cNvPr>
          <p:cNvSpPr txBox="1"/>
          <p:nvPr/>
        </p:nvSpPr>
        <p:spPr>
          <a:xfrm>
            <a:off x="962025" y="2280493"/>
            <a:ext cx="28765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Previous</a:t>
            </a:r>
            <a:r>
              <a:rPr lang="hu-HU" b="1" dirty="0"/>
              <a:t> </a:t>
            </a:r>
            <a:r>
              <a:rPr lang="hu-HU" b="1" dirty="0" err="1"/>
              <a:t>education</a:t>
            </a:r>
            <a:r>
              <a:rPr lang="hu-HU" b="1" dirty="0"/>
              <a:t> </a:t>
            </a:r>
            <a:r>
              <a:rPr lang="hu-HU" b="1" dirty="0" err="1"/>
              <a:t>level</a:t>
            </a:r>
            <a:r>
              <a:rPr lang="hu-HU" b="1" dirty="0"/>
              <a:t>:</a:t>
            </a:r>
          </a:p>
          <a:p>
            <a:endParaRPr lang="hu-HU" b="1" dirty="0"/>
          </a:p>
          <a:p>
            <a:r>
              <a:rPr lang="hu-HU" dirty="0"/>
              <a:t>„</a:t>
            </a:r>
            <a:r>
              <a:rPr lang="hu-HU" dirty="0" err="1"/>
              <a:t>Type</a:t>
            </a:r>
            <a:r>
              <a:rPr lang="hu-HU" dirty="0"/>
              <a:t> of </a:t>
            </a:r>
            <a:r>
              <a:rPr lang="hu-HU" dirty="0" err="1"/>
              <a:t>training</a:t>
            </a:r>
            <a:r>
              <a:rPr lang="hu-HU" dirty="0"/>
              <a:t>” – </a:t>
            </a:r>
            <a:r>
              <a:rPr lang="hu-HU" dirty="0" err="1"/>
              <a:t>it</a:t>
            </a:r>
            <a:r>
              <a:rPr lang="hu-HU" dirty="0"/>
              <a:t> is a </a:t>
            </a:r>
            <a:r>
              <a:rPr lang="hu-HU" dirty="0" err="1"/>
              <a:t>programme</a:t>
            </a:r>
            <a:endParaRPr lang="hu-HU" dirty="0"/>
          </a:p>
          <a:p>
            <a:r>
              <a:rPr lang="hu-HU" dirty="0"/>
              <a:t>„</a:t>
            </a:r>
            <a:r>
              <a:rPr lang="hu-HU" dirty="0" err="1"/>
              <a:t>Tertiary</a:t>
            </a:r>
            <a:r>
              <a:rPr lang="hu-HU" dirty="0"/>
              <a:t> - </a:t>
            </a:r>
            <a:r>
              <a:rPr lang="hu-HU" dirty="0" err="1"/>
              <a:t>BSc</a:t>
            </a:r>
            <a:r>
              <a:rPr lang="hu-HU" dirty="0"/>
              <a:t>”</a:t>
            </a:r>
          </a:p>
          <a:p>
            <a:r>
              <a:rPr lang="hu-HU" dirty="0"/>
              <a:t>„</a:t>
            </a:r>
            <a:r>
              <a:rPr lang="hu-HU" dirty="0" err="1"/>
              <a:t>Secondary</a:t>
            </a:r>
            <a:r>
              <a:rPr lang="hu-HU" dirty="0"/>
              <a:t> </a:t>
            </a:r>
            <a:r>
              <a:rPr lang="hu-HU" dirty="0" err="1"/>
              <a:t>education</a:t>
            </a:r>
            <a:r>
              <a:rPr lang="hu-HU" dirty="0"/>
              <a:t>”</a:t>
            </a:r>
          </a:p>
          <a:p>
            <a:endParaRPr lang="en-US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4D39DEF5-F691-43D2-A768-62088153B7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6578" y="4245231"/>
            <a:ext cx="662997" cy="58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46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78A7695-3921-4879-AF63-8B55E51F3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err="1"/>
              <a:t>Errors</a:t>
            </a:r>
            <a:r>
              <a:rPr lang="hu-HU" b="1" dirty="0"/>
              <a:t> </a:t>
            </a:r>
            <a:r>
              <a:rPr lang="hu-HU" b="1" dirty="0" err="1"/>
              <a:t>on</a:t>
            </a:r>
            <a:r>
              <a:rPr lang="hu-HU" b="1" dirty="0"/>
              <a:t> </a:t>
            </a:r>
            <a:r>
              <a:rPr lang="hu-HU" b="1" dirty="0" err="1"/>
              <a:t>IO’s</a:t>
            </a:r>
            <a:r>
              <a:rPr lang="hu-HU" b="1" dirty="0"/>
              <a:t> EH-website 4</a:t>
            </a:r>
            <a:endParaRPr lang="en-US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EE01A21-CA2C-455F-BF4D-7DF765CA9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605" y="1824038"/>
            <a:ext cx="8606320" cy="4836751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A5CD1E9B-33A4-4C65-9135-13E0B5161B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1559"/>
            <a:ext cx="2082171" cy="1325563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1292EBF1-C36E-49E7-A939-D425D9589D6A}"/>
              </a:ext>
            </a:extLst>
          </p:cNvPr>
          <p:cNvPicPr/>
          <p:nvPr/>
        </p:nvPicPr>
        <p:blipFill>
          <a:blip r:embed="rId4" cstate="print"/>
          <a:srcRect l="23999" r="22029"/>
          <a:stretch/>
        </p:blipFill>
        <p:spPr>
          <a:xfrm>
            <a:off x="10675070" y="365125"/>
            <a:ext cx="1357460" cy="1050808"/>
          </a:xfrm>
          <a:prstGeom prst="rect">
            <a:avLst/>
          </a:prstGeom>
          <a:ln w="0">
            <a:noFill/>
          </a:ln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9800A066-0D41-4A93-BE57-31F19392CEAD}"/>
              </a:ext>
            </a:extLst>
          </p:cNvPr>
          <p:cNvSpPr txBox="1"/>
          <p:nvPr/>
        </p:nvSpPr>
        <p:spPr>
          <a:xfrm>
            <a:off x="219075" y="3024792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Details</a:t>
            </a:r>
            <a:r>
              <a:rPr lang="hu-HU" b="1" dirty="0"/>
              <a:t> of </a:t>
            </a:r>
            <a:r>
              <a:rPr lang="hu-HU" b="1" dirty="0" err="1"/>
              <a:t>the</a:t>
            </a:r>
            <a:r>
              <a:rPr lang="hu-HU" b="1" dirty="0"/>
              <a:t> </a:t>
            </a:r>
            <a:r>
              <a:rPr lang="hu-HU" b="1" dirty="0" err="1"/>
              <a:t>host</a:t>
            </a:r>
            <a:r>
              <a:rPr lang="hu-HU" b="1" dirty="0"/>
              <a:t> </a:t>
            </a:r>
            <a:r>
              <a:rPr lang="hu-HU" b="1" dirty="0" err="1"/>
              <a:t>institution</a:t>
            </a:r>
            <a:r>
              <a:rPr lang="hu-HU" b="1" dirty="0"/>
              <a:t>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012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1D088C3-9E59-4DA4-8116-1FAD941A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65125"/>
            <a:ext cx="6496050" cy="1325563"/>
          </a:xfrm>
        </p:spPr>
        <p:txBody>
          <a:bodyPr/>
          <a:lstStyle/>
          <a:p>
            <a:pPr algn="ctr"/>
            <a:r>
              <a:rPr lang="hu-HU" b="1" dirty="0" err="1"/>
              <a:t>Errors</a:t>
            </a:r>
            <a:r>
              <a:rPr lang="hu-HU" b="1" dirty="0"/>
              <a:t> </a:t>
            </a:r>
            <a:r>
              <a:rPr lang="hu-HU" b="1" dirty="0" err="1"/>
              <a:t>on</a:t>
            </a:r>
            <a:r>
              <a:rPr lang="hu-HU" b="1" dirty="0"/>
              <a:t> </a:t>
            </a:r>
            <a:r>
              <a:rPr lang="hu-HU" b="1" dirty="0" err="1"/>
              <a:t>IO’s</a:t>
            </a:r>
            <a:r>
              <a:rPr lang="hu-HU" b="1" dirty="0"/>
              <a:t> EH-website 5</a:t>
            </a:r>
            <a:endParaRPr lang="en-US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3E831CFA-A5A0-43B0-B97F-11F100780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7066" y="1503066"/>
            <a:ext cx="6856509" cy="3853358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FA96DF70-1509-44AD-893C-508AB4E07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86" y="5651559"/>
            <a:ext cx="2082171" cy="1325563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6039C81D-394B-4D6F-BE05-5463DE8F879A}"/>
              </a:ext>
            </a:extLst>
          </p:cNvPr>
          <p:cNvPicPr/>
          <p:nvPr/>
        </p:nvPicPr>
        <p:blipFill>
          <a:blip r:embed="rId4" cstate="print"/>
          <a:srcRect l="23999" r="22029"/>
          <a:stretch/>
        </p:blipFill>
        <p:spPr>
          <a:xfrm>
            <a:off x="5019031" y="5651559"/>
            <a:ext cx="1357460" cy="1050808"/>
          </a:xfrm>
          <a:prstGeom prst="rect">
            <a:avLst/>
          </a:prstGeom>
          <a:ln w="0">
            <a:noFill/>
          </a:ln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CB3AC1E2-429F-4701-B6EF-21F5CEBFA320}"/>
              </a:ext>
            </a:extLst>
          </p:cNvPr>
          <p:cNvSpPr txBox="1"/>
          <p:nvPr/>
        </p:nvSpPr>
        <p:spPr>
          <a:xfrm>
            <a:off x="1514475" y="2511311"/>
            <a:ext cx="5838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Type</a:t>
            </a:r>
            <a:r>
              <a:rPr lang="hu-HU" b="1" dirty="0"/>
              <a:t> of </a:t>
            </a:r>
            <a:r>
              <a:rPr lang="hu-HU" b="1" dirty="0" err="1"/>
              <a:t>public</a:t>
            </a:r>
            <a:r>
              <a:rPr lang="hu-HU" b="1" dirty="0"/>
              <a:t> </a:t>
            </a:r>
            <a:r>
              <a:rPr lang="hu-HU" b="1" dirty="0" err="1"/>
              <a:t>place</a:t>
            </a:r>
            <a:r>
              <a:rPr lang="hu-HU" b="1" dirty="0"/>
              <a:t>:</a:t>
            </a:r>
          </a:p>
          <a:p>
            <a:r>
              <a:rPr lang="hu-HU" dirty="0" err="1"/>
              <a:t>This</a:t>
            </a:r>
            <a:r>
              <a:rPr lang="hu-HU" dirty="0"/>
              <a:t> </a:t>
            </a:r>
            <a:r>
              <a:rPr lang="hu-HU" dirty="0" err="1"/>
              <a:t>should</a:t>
            </a:r>
            <a:r>
              <a:rPr lang="hu-HU" dirty="0"/>
              <a:t> be „utca” </a:t>
            </a:r>
            <a:r>
              <a:rPr lang="hu-HU" dirty="0" err="1"/>
              <a:t>or</a:t>
            </a:r>
            <a:r>
              <a:rPr lang="hu-HU" dirty="0"/>
              <a:t> „út” </a:t>
            </a:r>
            <a:r>
              <a:rPr lang="hu-HU" dirty="0" err="1"/>
              <a:t>but</a:t>
            </a:r>
            <a:r>
              <a:rPr lang="hu-HU" dirty="0"/>
              <a:t> </a:t>
            </a:r>
            <a:r>
              <a:rPr lang="hu-HU" dirty="0" err="1"/>
              <a:t>they</a:t>
            </a:r>
            <a:r>
              <a:rPr lang="hu-HU" dirty="0"/>
              <a:t> </a:t>
            </a:r>
            <a:r>
              <a:rPr lang="hu-HU" dirty="0" err="1"/>
              <a:t>are</a:t>
            </a:r>
            <a:r>
              <a:rPr lang="hu-HU" dirty="0"/>
              <a:t> </a:t>
            </a:r>
            <a:r>
              <a:rPr lang="hu-HU" dirty="0" err="1"/>
              <a:t>missing</a:t>
            </a:r>
            <a:r>
              <a:rPr lang="hu-HU" dirty="0"/>
              <a:t> and </a:t>
            </a:r>
            <a:r>
              <a:rPr lang="hu-HU" dirty="0" err="1"/>
              <a:t>cannot</a:t>
            </a:r>
            <a:r>
              <a:rPr lang="hu-HU" dirty="0"/>
              <a:t> be </a:t>
            </a:r>
            <a:r>
              <a:rPr lang="hu-HU" dirty="0" err="1"/>
              <a:t>typed</a:t>
            </a:r>
            <a:r>
              <a:rPr lang="hu-HU" dirty="0"/>
              <a:t> in </a:t>
            </a:r>
            <a:r>
              <a:rPr lang="hu-HU" dirty="0" err="1"/>
              <a:t>any</a:t>
            </a:r>
            <a:r>
              <a:rPr lang="hu-HU" dirty="0"/>
              <a:t> </a:t>
            </a:r>
            <a:r>
              <a:rPr lang="hu-HU" dirty="0" err="1"/>
              <a:t>way</a:t>
            </a:r>
            <a:r>
              <a:rPr lang="hu-HU" dirty="0"/>
              <a:t>. </a:t>
            </a:r>
            <a:r>
              <a:rPr lang="hu-HU" dirty="0" err="1"/>
              <a:t>So</a:t>
            </a:r>
            <a:r>
              <a:rPr lang="hu-HU" dirty="0"/>
              <a:t>, </a:t>
            </a:r>
            <a:r>
              <a:rPr lang="hu-HU" dirty="0" err="1"/>
              <a:t>choose</a:t>
            </a:r>
            <a:r>
              <a:rPr lang="hu-HU" dirty="0"/>
              <a:t> „utcája” </a:t>
            </a:r>
            <a:r>
              <a:rPr lang="hu-HU" dirty="0" err="1"/>
              <a:t>which</a:t>
            </a:r>
            <a:r>
              <a:rPr lang="hu-HU" dirty="0"/>
              <a:t> is a </a:t>
            </a:r>
            <a:r>
              <a:rPr lang="hu-HU" dirty="0" err="1"/>
              <a:t>possessive</a:t>
            </a:r>
            <a:r>
              <a:rPr lang="hu-HU" dirty="0"/>
              <a:t> </a:t>
            </a:r>
            <a:r>
              <a:rPr lang="hu-HU" dirty="0" err="1"/>
              <a:t>form</a:t>
            </a:r>
            <a:r>
              <a:rPr lang="hu-HU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28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68A88A3-4A28-4CAC-917F-C82274CAC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err="1"/>
              <a:t>Stricter</a:t>
            </a:r>
            <a:r>
              <a:rPr lang="hu-HU" b="1" dirty="0"/>
              <a:t> </a:t>
            </a:r>
            <a:r>
              <a:rPr lang="hu-HU" b="1" dirty="0" err="1"/>
              <a:t>rules</a:t>
            </a:r>
            <a:endParaRPr lang="en-US" b="1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3CD19E9-A8E5-4BC3-ADCB-EEF60F7DA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4589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hu-HU" dirty="0"/>
              <a:t>NO WAY </a:t>
            </a:r>
            <a:r>
              <a:rPr lang="hu-HU" dirty="0" err="1"/>
              <a:t>to</a:t>
            </a:r>
            <a:r>
              <a:rPr lang="hu-HU" dirty="0"/>
              <a:t> start an </a:t>
            </a:r>
            <a:r>
              <a:rPr lang="hu-HU" dirty="0" err="1"/>
              <a:t>extension</a:t>
            </a:r>
            <a:r>
              <a:rPr lang="hu-HU" dirty="0"/>
              <a:t> </a:t>
            </a:r>
            <a:r>
              <a:rPr lang="hu-HU" dirty="0" err="1"/>
              <a:t>procedure</a:t>
            </a:r>
            <a:r>
              <a:rPr lang="hu-HU" dirty="0"/>
              <a:t> </a:t>
            </a:r>
            <a:r>
              <a:rPr lang="hu-HU" dirty="0" err="1"/>
              <a:t>from</a:t>
            </a:r>
            <a:r>
              <a:rPr lang="hu-HU" dirty="0"/>
              <a:t> Hungary </a:t>
            </a:r>
            <a:r>
              <a:rPr lang="hu-HU" b="1" dirty="0" err="1"/>
              <a:t>if</a:t>
            </a:r>
            <a:r>
              <a:rPr lang="hu-HU" b="1" dirty="0"/>
              <a:t> </a:t>
            </a:r>
            <a:r>
              <a:rPr lang="hu-HU" b="1" dirty="0" err="1"/>
              <a:t>residence</a:t>
            </a:r>
            <a:r>
              <a:rPr lang="hu-HU" b="1" dirty="0"/>
              <a:t> permit </a:t>
            </a:r>
            <a:r>
              <a:rPr lang="hu-HU" b="1" dirty="0" err="1"/>
              <a:t>expired</a:t>
            </a:r>
            <a:r>
              <a:rPr lang="hu-HU" b="1" dirty="0"/>
              <a:t>  &gt;&gt; go </a:t>
            </a:r>
            <a:r>
              <a:rPr lang="hu-HU" b="1" dirty="0" err="1"/>
              <a:t>home</a:t>
            </a:r>
            <a:r>
              <a:rPr lang="hu-HU" b="1" dirty="0"/>
              <a:t>, start a </a:t>
            </a:r>
            <a:r>
              <a:rPr lang="hu-HU" b="1" dirty="0" err="1"/>
              <a:t>new</a:t>
            </a:r>
            <a:r>
              <a:rPr lang="hu-HU" b="1" dirty="0"/>
              <a:t> </a:t>
            </a:r>
            <a:r>
              <a:rPr lang="hu-HU" b="1" dirty="0" err="1"/>
              <a:t>visa</a:t>
            </a:r>
            <a:r>
              <a:rPr lang="hu-HU" b="1" dirty="0"/>
              <a:t> </a:t>
            </a:r>
            <a:r>
              <a:rPr lang="hu-HU" b="1" dirty="0" err="1"/>
              <a:t>case</a:t>
            </a:r>
            <a:endParaRPr lang="hu-HU" b="1" dirty="0"/>
          </a:p>
          <a:p>
            <a:pPr lvl="1"/>
            <a:r>
              <a:rPr lang="hu-HU" b="1" dirty="0"/>
              <a:t>Visa is </a:t>
            </a:r>
            <a:r>
              <a:rPr lang="hu-HU" b="1" dirty="0" err="1"/>
              <a:t>valid</a:t>
            </a:r>
            <a:r>
              <a:rPr lang="hu-HU" b="1" dirty="0"/>
              <a:t> </a:t>
            </a:r>
            <a:r>
              <a:rPr lang="hu-HU" b="1" dirty="0" err="1"/>
              <a:t>only</a:t>
            </a:r>
            <a:r>
              <a:rPr lang="hu-HU" b="1" dirty="0"/>
              <a:t> </a:t>
            </a:r>
            <a:r>
              <a:rPr lang="hu-HU" b="1" dirty="0" err="1"/>
              <a:t>for</a:t>
            </a:r>
            <a:r>
              <a:rPr lang="hu-HU" b="1" dirty="0"/>
              <a:t> 3 </a:t>
            </a:r>
            <a:r>
              <a:rPr lang="hu-HU" b="1" dirty="0" err="1"/>
              <a:t>months</a:t>
            </a:r>
            <a:r>
              <a:rPr lang="hu-HU" b="1" dirty="0"/>
              <a:t> </a:t>
            </a:r>
            <a:r>
              <a:rPr lang="hu-HU" b="1" dirty="0" err="1"/>
              <a:t>after</a:t>
            </a:r>
            <a:r>
              <a:rPr lang="hu-HU" b="1" dirty="0"/>
              <a:t> decision-</a:t>
            </a:r>
            <a:r>
              <a:rPr lang="hu-HU" b="1" dirty="0" err="1"/>
              <a:t>making</a:t>
            </a:r>
            <a:r>
              <a:rPr lang="hu-HU" b="1" dirty="0"/>
              <a:t> (</a:t>
            </a:r>
            <a:r>
              <a:rPr lang="hu-HU" b="1" dirty="0" err="1"/>
              <a:t>not</a:t>
            </a:r>
            <a:r>
              <a:rPr lang="hu-HU" b="1" dirty="0"/>
              <a:t> </a:t>
            </a:r>
            <a:r>
              <a:rPr lang="hu-HU" b="1" dirty="0" err="1"/>
              <a:t>from</a:t>
            </a:r>
            <a:r>
              <a:rPr lang="hu-HU" b="1" dirty="0"/>
              <a:t> </a:t>
            </a:r>
            <a:r>
              <a:rPr lang="hu-HU" b="1" dirty="0" err="1"/>
              <a:t>the</a:t>
            </a:r>
            <a:r>
              <a:rPr lang="hu-HU" b="1" dirty="0"/>
              <a:t> </a:t>
            </a:r>
            <a:r>
              <a:rPr lang="hu-HU" b="1" dirty="0" err="1"/>
              <a:t>receipt</a:t>
            </a:r>
            <a:r>
              <a:rPr lang="hu-HU" b="1" dirty="0"/>
              <a:t>)!</a:t>
            </a:r>
          </a:p>
          <a:p>
            <a:r>
              <a:rPr lang="hu-HU" dirty="0"/>
              <a:t>NO WAY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submit</a:t>
            </a:r>
            <a:r>
              <a:rPr lang="hu-HU" dirty="0"/>
              <a:t> an </a:t>
            </a:r>
            <a:r>
              <a:rPr lang="hu-HU" dirty="0" err="1"/>
              <a:t>equity</a:t>
            </a:r>
            <a:r>
              <a:rPr lang="hu-HU" dirty="0"/>
              <a:t> </a:t>
            </a:r>
            <a:r>
              <a:rPr lang="hu-HU" dirty="0" err="1"/>
              <a:t>request</a:t>
            </a:r>
            <a:r>
              <a:rPr lang="hu-HU" dirty="0"/>
              <a:t> </a:t>
            </a:r>
            <a:r>
              <a:rPr lang="hu-HU" b="1" dirty="0" err="1"/>
              <a:t>after</a:t>
            </a:r>
            <a:r>
              <a:rPr lang="hu-HU" b="1" dirty="0"/>
              <a:t> </a:t>
            </a:r>
            <a:r>
              <a:rPr lang="hu-HU" b="1" dirty="0" err="1"/>
              <a:t>residence</a:t>
            </a:r>
            <a:r>
              <a:rPr lang="hu-HU" b="1" dirty="0"/>
              <a:t> permit </a:t>
            </a:r>
            <a:r>
              <a:rPr lang="hu-HU" b="1" dirty="0" err="1"/>
              <a:t>expired</a:t>
            </a:r>
            <a:r>
              <a:rPr lang="hu-HU" b="1" dirty="0"/>
              <a:t>  </a:t>
            </a:r>
          </a:p>
          <a:p>
            <a:r>
              <a:rPr lang="hu-HU" b="1" dirty="0" err="1"/>
              <a:t>Other</a:t>
            </a:r>
            <a:r>
              <a:rPr lang="hu-HU" b="1" dirty="0"/>
              <a:t> </a:t>
            </a:r>
            <a:r>
              <a:rPr lang="hu-HU" b="1" dirty="0" err="1"/>
              <a:t>purpose</a:t>
            </a:r>
            <a:r>
              <a:rPr lang="hu-HU" b="1" dirty="0"/>
              <a:t> </a:t>
            </a:r>
            <a:r>
              <a:rPr lang="hu-HU" b="1" dirty="0" err="1"/>
              <a:t>ceased</a:t>
            </a:r>
            <a:r>
              <a:rPr lang="hu-HU" b="1" dirty="0"/>
              <a:t> </a:t>
            </a:r>
            <a:r>
              <a:rPr lang="hu-HU" b="1" dirty="0" err="1"/>
              <a:t>to</a:t>
            </a:r>
            <a:r>
              <a:rPr lang="hu-HU" b="1" dirty="0"/>
              <a:t> </a:t>
            </a:r>
            <a:r>
              <a:rPr lang="hu-HU" b="1" dirty="0" err="1"/>
              <a:t>exist</a:t>
            </a:r>
            <a:r>
              <a:rPr lang="hu-HU" b="1" dirty="0"/>
              <a:t>!</a:t>
            </a:r>
          </a:p>
          <a:p>
            <a:r>
              <a:rPr lang="hu-HU" dirty="0" err="1"/>
              <a:t>Instead</a:t>
            </a:r>
            <a:r>
              <a:rPr lang="hu-HU" dirty="0"/>
              <a:t>: </a:t>
            </a:r>
            <a:r>
              <a:rPr lang="hu-HU" b="1" dirty="0" err="1"/>
              <a:t>research</a:t>
            </a:r>
            <a:r>
              <a:rPr lang="hu-HU" b="1" dirty="0"/>
              <a:t> / </a:t>
            </a:r>
            <a:r>
              <a:rPr lang="hu-HU" b="1" dirty="0" err="1"/>
              <a:t>job-seeking</a:t>
            </a:r>
            <a:r>
              <a:rPr lang="hu-HU" b="1" dirty="0"/>
              <a:t> / </a:t>
            </a:r>
            <a:r>
              <a:rPr lang="hu-HU" b="1" dirty="0" err="1"/>
              <a:t>work</a:t>
            </a:r>
            <a:endParaRPr lang="hu-HU" b="1" dirty="0"/>
          </a:p>
          <a:p>
            <a:r>
              <a:rPr lang="hu-HU" b="1" dirty="0" err="1"/>
              <a:t>Family</a:t>
            </a:r>
            <a:r>
              <a:rPr lang="hu-HU" b="1" dirty="0"/>
              <a:t> </a:t>
            </a:r>
            <a:r>
              <a:rPr lang="hu-HU" b="1" dirty="0" err="1"/>
              <a:t>unification</a:t>
            </a:r>
            <a:r>
              <a:rPr lang="hu-HU" b="1" dirty="0"/>
              <a:t> </a:t>
            </a:r>
            <a:r>
              <a:rPr lang="hu-HU" b="1" dirty="0" err="1"/>
              <a:t>with</a:t>
            </a:r>
            <a:r>
              <a:rPr lang="hu-HU" b="1" dirty="0"/>
              <a:t> </a:t>
            </a:r>
            <a:r>
              <a:rPr lang="hu-HU" b="1" dirty="0" err="1"/>
              <a:t>study</a:t>
            </a:r>
            <a:r>
              <a:rPr lang="hu-HU" b="1" dirty="0"/>
              <a:t> </a:t>
            </a:r>
            <a:r>
              <a:rPr lang="hu-HU" b="1" dirty="0" err="1"/>
              <a:t>purpose</a:t>
            </a:r>
            <a:r>
              <a:rPr lang="hu-HU" b="1" dirty="0"/>
              <a:t> </a:t>
            </a:r>
            <a:r>
              <a:rPr lang="hu-HU" b="1" dirty="0" err="1"/>
              <a:t>res.card</a:t>
            </a:r>
            <a:r>
              <a:rPr lang="hu-HU" b="1" dirty="0"/>
              <a:t> is </a:t>
            </a:r>
            <a:r>
              <a:rPr lang="hu-HU" b="1" dirty="0" err="1"/>
              <a:t>only</a:t>
            </a:r>
            <a:r>
              <a:rPr lang="hu-HU" b="1" dirty="0"/>
              <a:t> </a:t>
            </a:r>
            <a:r>
              <a:rPr lang="hu-HU" b="1" dirty="0" err="1"/>
              <a:t>permitted</a:t>
            </a:r>
            <a:r>
              <a:rPr lang="hu-HU" b="1" dirty="0"/>
              <a:t> </a:t>
            </a:r>
            <a:r>
              <a:rPr lang="hu-HU" b="1" dirty="0" err="1"/>
              <a:t>for</a:t>
            </a:r>
            <a:r>
              <a:rPr lang="hu-HU" b="1" dirty="0"/>
              <a:t> </a:t>
            </a:r>
            <a:r>
              <a:rPr lang="hu-HU" b="1" dirty="0" err="1"/>
              <a:t>those</a:t>
            </a:r>
            <a:r>
              <a:rPr lang="hu-HU" b="1" dirty="0"/>
              <a:t> </a:t>
            </a:r>
            <a:r>
              <a:rPr lang="hu-HU" b="1" dirty="0" err="1"/>
              <a:t>who</a:t>
            </a:r>
            <a:r>
              <a:rPr lang="hu-HU" b="1" dirty="0"/>
              <a:t> </a:t>
            </a:r>
            <a:r>
              <a:rPr lang="hu-HU" b="1" dirty="0" err="1"/>
              <a:t>have</a:t>
            </a:r>
            <a:r>
              <a:rPr lang="hu-HU" b="1" dirty="0"/>
              <a:t> </a:t>
            </a:r>
            <a:r>
              <a:rPr lang="hu-HU" b="1" dirty="0" err="1"/>
              <a:t>done</a:t>
            </a:r>
            <a:r>
              <a:rPr lang="hu-HU" b="1" dirty="0"/>
              <a:t> </a:t>
            </a:r>
            <a:r>
              <a:rPr lang="hu-HU" b="1" dirty="0" err="1"/>
              <a:t>this</a:t>
            </a:r>
            <a:r>
              <a:rPr lang="hu-HU" b="1" dirty="0"/>
              <a:t> </a:t>
            </a:r>
            <a:r>
              <a:rPr lang="hu-HU" b="1" dirty="0" err="1"/>
              <a:t>before</a:t>
            </a:r>
            <a:r>
              <a:rPr lang="hu-HU" b="1" dirty="0"/>
              <a:t> </a:t>
            </a:r>
            <a:r>
              <a:rPr lang="hu-HU" b="1" dirty="0" err="1"/>
              <a:t>under</a:t>
            </a:r>
            <a:r>
              <a:rPr lang="hu-HU" b="1" dirty="0"/>
              <a:t> </a:t>
            </a:r>
            <a:r>
              <a:rPr lang="hu-HU" b="1" dirty="0" err="1"/>
              <a:t>the</a:t>
            </a:r>
            <a:r>
              <a:rPr lang="hu-HU" b="1" dirty="0"/>
              <a:t> old </a:t>
            </a:r>
            <a:r>
              <a:rPr lang="hu-HU" b="1" dirty="0" err="1"/>
              <a:t>law</a:t>
            </a:r>
            <a:r>
              <a:rPr lang="hu-HU" b="1" dirty="0"/>
              <a:t> and </a:t>
            </a:r>
            <a:r>
              <a:rPr lang="hu-HU" b="1" dirty="0" err="1"/>
              <a:t>family</a:t>
            </a:r>
            <a:r>
              <a:rPr lang="hu-HU" b="1" dirty="0"/>
              <a:t> </a:t>
            </a:r>
            <a:r>
              <a:rPr lang="hu-HU" b="1" dirty="0" err="1"/>
              <a:t>member</a:t>
            </a:r>
            <a:r>
              <a:rPr lang="hu-HU" b="1" dirty="0"/>
              <a:t> is </a:t>
            </a:r>
            <a:r>
              <a:rPr lang="hu-HU" b="1" dirty="0" err="1"/>
              <a:t>already</a:t>
            </a:r>
            <a:r>
              <a:rPr lang="hu-HU" b="1" dirty="0"/>
              <a:t> </a:t>
            </a:r>
            <a:r>
              <a:rPr lang="hu-HU" b="1" dirty="0" err="1"/>
              <a:t>unified</a:t>
            </a:r>
            <a:r>
              <a:rPr lang="hu-HU" b="1" dirty="0"/>
              <a:t>.</a:t>
            </a:r>
          </a:p>
          <a:p>
            <a:r>
              <a:rPr lang="hu-HU" b="1" dirty="0" err="1"/>
              <a:t>Exception</a:t>
            </a:r>
            <a:r>
              <a:rPr lang="hu-HU" b="1" dirty="0"/>
              <a:t>: a baby </a:t>
            </a:r>
            <a:r>
              <a:rPr lang="hu-HU" b="1" dirty="0" err="1"/>
              <a:t>born</a:t>
            </a:r>
            <a:r>
              <a:rPr lang="hu-HU" b="1" dirty="0"/>
              <a:t> in Hungary.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2CF3B262-42AF-43E7-AD3D-3BAC1245C4F3}"/>
              </a:ext>
            </a:extLst>
          </p:cNvPr>
          <p:cNvPicPr/>
          <p:nvPr/>
        </p:nvPicPr>
        <p:blipFill>
          <a:blip r:embed="rId2" cstate="print"/>
          <a:srcRect l="23999" r="22029"/>
          <a:stretch/>
        </p:blipFill>
        <p:spPr>
          <a:xfrm>
            <a:off x="329938" y="5603063"/>
            <a:ext cx="1357460" cy="1050808"/>
          </a:xfrm>
          <a:prstGeom prst="rect">
            <a:avLst/>
          </a:prstGeom>
          <a:ln w="0">
            <a:noFill/>
          </a:ln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B4D91DB8-AF55-497F-A486-11EDFF01C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381" y="5603063"/>
            <a:ext cx="2226856" cy="141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8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1A97817-C01B-46B6-B90A-027B4D074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Job - </a:t>
            </a:r>
            <a:r>
              <a:rPr lang="hu-HU" b="1" dirty="0" err="1"/>
              <a:t>seeking</a:t>
            </a:r>
            <a:endParaRPr lang="en-US" b="1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EC43DC3-F4FE-4F92-9622-F41B046AD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dirty="0" err="1"/>
              <a:t>valid</a:t>
            </a:r>
            <a:r>
              <a:rPr lang="hu-HU" dirty="0"/>
              <a:t> </a:t>
            </a:r>
            <a:r>
              <a:rPr lang="hu-HU" dirty="0" err="1"/>
              <a:t>only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max</a:t>
            </a:r>
            <a:r>
              <a:rPr lang="hu-HU" dirty="0"/>
              <a:t>. of 9 </a:t>
            </a:r>
            <a:r>
              <a:rPr lang="hu-HU" dirty="0" err="1"/>
              <a:t>months</a:t>
            </a:r>
            <a:endParaRPr lang="hu-HU" dirty="0"/>
          </a:p>
          <a:p>
            <a:r>
              <a:rPr lang="hu-HU" dirty="0" err="1"/>
              <a:t>cannot</a:t>
            </a:r>
            <a:r>
              <a:rPr lang="hu-HU" dirty="0"/>
              <a:t> be converted </a:t>
            </a:r>
            <a:r>
              <a:rPr lang="hu-HU" dirty="0" err="1"/>
              <a:t>into</a:t>
            </a:r>
            <a:r>
              <a:rPr lang="hu-HU" dirty="0"/>
              <a:t> </a:t>
            </a:r>
            <a:r>
              <a:rPr lang="hu-HU" dirty="0" err="1"/>
              <a:t>study</a:t>
            </a:r>
            <a:r>
              <a:rPr lang="hu-HU" dirty="0"/>
              <a:t> </a:t>
            </a:r>
            <a:r>
              <a:rPr lang="hu-HU" dirty="0" err="1"/>
              <a:t>purpose</a:t>
            </a:r>
            <a:r>
              <a:rPr lang="hu-HU" dirty="0"/>
              <a:t> </a:t>
            </a:r>
            <a:r>
              <a:rPr lang="hu-HU" dirty="0" err="1"/>
              <a:t>residence</a:t>
            </a:r>
            <a:r>
              <a:rPr lang="hu-HU" dirty="0"/>
              <a:t> </a:t>
            </a:r>
            <a:r>
              <a:rPr lang="hu-HU" dirty="0" err="1"/>
              <a:t>card</a:t>
            </a:r>
            <a:endParaRPr lang="hu-HU" dirty="0"/>
          </a:p>
          <a:p>
            <a:r>
              <a:rPr lang="hu-HU" dirty="0" err="1"/>
              <a:t>can</a:t>
            </a:r>
            <a:r>
              <a:rPr lang="hu-HU" dirty="0"/>
              <a:t> be converted </a:t>
            </a:r>
            <a:r>
              <a:rPr lang="hu-HU" dirty="0" err="1"/>
              <a:t>into</a:t>
            </a:r>
            <a:r>
              <a:rPr lang="hu-HU" dirty="0"/>
              <a:t> a </a:t>
            </a:r>
            <a:r>
              <a:rPr lang="hu-HU" dirty="0" err="1"/>
              <a:t>work</a:t>
            </a:r>
            <a:r>
              <a:rPr lang="hu-HU" dirty="0"/>
              <a:t> </a:t>
            </a:r>
            <a:r>
              <a:rPr lang="hu-HU" dirty="0" err="1"/>
              <a:t>purpose</a:t>
            </a:r>
            <a:r>
              <a:rPr lang="hu-HU" dirty="0"/>
              <a:t> </a:t>
            </a:r>
            <a:r>
              <a:rPr lang="hu-HU" dirty="0" err="1"/>
              <a:t>card</a:t>
            </a:r>
            <a:r>
              <a:rPr lang="hu-HU" dirty="0"/>
              <a:t> (</a:t>
            </a:r>
            <a:r>
              <a:rPr lang="hu-HU" dirty="0" err="1"/>
              <a:t>Employment</a:t>
            </a:r>
            <a:r>
              <a:rPr lang="hu-HU" dirty="0"/>
              <a:t>/Hungary </a:t>
            </a:r>
            <a:r>
              <a:rPr lang="hu-HU" dirty="0" err="1"/>
              <a:t>card</a:t>
            </a:r>
            <a:r>
              <a:rPr lang="hu-HU" dirty="0"/>
              <a:t>/EU </a:t>
            </a:r>
            <a:r>
              <a:rPr lang="hu-HU" dirty="0" err="1"/>
              <a:t>blue</a:t>
            </a:r>
            <a:r>
              <a:rPr lang="hu-HU" dirty="0"/>
              <a:t> </a:t>
            </a:r>
            <a:r>
              <a:rPr lang="hu-HU" dirty="0" err="1"/>
              <a:t>card</a:t>
            </a:r>
            <a:r>
              <a:rPr lang="hu-HU" dirty="0"/>
              <a:t>)</a:t>
            </a:r>
          </a:p>
          <a:p>
            <a:r>
              <a:rPr lang="hu-HU" b="1" dirty="0" err="1"/>
              <a:t>registration</a:t>
            </a:r>
            <a:r>
              <a:rPr lang="hu-HU" b="1" dirty="0"/>
              <a:t> </a:t>
            </a:r>
            <a:r>
              <a:rPr lang="hu-HU" b="1" dirty="0" err="1"/>
              <a:t>by</a:t>
            </a:r>
            <a:r>
              <a:rPr lang="hu-HU" b="1" dirty="0"/>
              <a:t> Munkaügyi Központ </a:t>
            </a:r>
            <a:r>
              <a:rPr lang="hu-HU" dirty="0"/>
              <a:t>(</a:t>
            </a:r>
            <a:r>
              <a:rPr lang="hu-HU" dirty="0" err="1"/>
              <a:t>authorities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employment</a:t>
            </a:r>
            <a:r>
              <a:rPr lang="hu-HU" dirty="0"/>
              <a:t>); </a:t>
            </a:r>
          </a:p>
          <a:p>
            <a:r>
              <a:rPr lang="hu-HU" b="1" dirty="0" err="1"/>
              <a:t>degree</a:t>
            </a:r>
            <a:r>
              <a:rPr lang="hu-HU" b="1" dirty="0"/>
              <a:t> - </a:t>
            </a:r>
            <a:r>
              <a:rPr lang="hu-HU" dirty="0" err="1"/>
              <a:t>Previous</a:t>
            </a:r>
            <a:r>
              <a:rPr lang="hu-HU" dirty="0"/>
              <a:t> </a:t>
            </a:r>
            <a:r>
              <a:rPr lang="hu-HU" dirty="0" err="1"/>
              <a:t>level</a:t>
            </a:r>
            <a:r>
              <a:rPr lang="hu-HU" dirty="0"/>
              <a:t> </a:t>
            </a:r>
            <a:r>
              <a:rPr lang="hu-HU" dirty="0" err="1"/>
              <a:t>degree</a:t>
            </a:r>
            <a:r>
              <a:rPr lang="hu-HU" dirty="0"/>
              <a:t> </a:t>
            </a:r>
            <a:r>
              <a:rPr lang="hu-HU" dirty="0" err="1"/>
              <a:t>or</a:t>
            </a:r>
            <a:r>
              <a:rPr lang="hu-HU" dirty="0"/>
              <a:t> a </a:t>
            </a:r>
            <a:r>
              <a:rPr lang="hu-HU" dirty="0" err="1"/>
              <a:t>degree</a:t>
            </a:r>
            <a:r>
              <a:rPr lang="hu-HU" dirty="0"/>
              <a:t> </a:t>
            </a:r>
            <a:r>
              <a:rPr lang="hu-HU" dirty="0" err="1"/>
              <a:t>from</a:t>
            </a:r>
            <a:r>
              <a:rPr lang="hu-HU" dirty="0"/>
              <a:t> </a:t>
            </a:r>
            <a:r>
              <a:rPr lang="hu-HU" dirty="0" err="1"/>
              <a:t>home</a:t>
            </a:r>
            <a:r>
              <a:rPr lang="hu-HU" dirty="0"/>
              <a:t> is NOT </a:t>
            </a:r>
            <a:r>
              <a:rPr lang="hu-HU" dirty="0" err="1"/>
              <a:t>good</a:t>
            </a:r>
            <a:r>
              <a:rPr lang="hu-HU" dirty="0"/>
              <a:t>!</a:t>
            </a:r>
            <a:endParaRPr lang="hu-HU" b="1" dirty="0"/>
          </a:p>
          <a:p>
            <a:r>
              <a:rPr lang="hu-HU" dirty="0" err="1"/>
              <a:t>accommodation</a:t>
            </a:r>
            <a:r>
              <a:rPr lang="hu-HU" dirty="0"/>
              <a:t> (</a:t>
            </a:r>
            <a:r>
              <a:rPr lang="hu-HU" dirty="0" err="1"/>
              <a:t>lease</a:t>
            </a:r>
            <a:r>
              <a:rPr lang="hu-HU" dirty="0"/>
              <a:t> </a:t>
            </a:r>
            <a:r>
              <a:rPr lang="hu-HU" dirty="0" err="1"/>
              <a:t>contract</a:t>
            </a:r>
            <a:r>
              <a:rPr lang="hu-HU" dirty="0"/>
              <a:t> + </a:t>
            </a:r>
            <a:r>
              <a:rPr lang="hu-HU" dirty="0" err="1"/>
              <a:t>notification</a:t>
            </a:r>
            <a:r>
              <a:rPr lang="hu-HU" dirty="0"/>
              <a:t> of </a:t>
            </a:r>
            <a:r>
              <a:rPr lang="hu-HU" dirty="0" err="1"/>
              <a:t>accommodation</a:t>
            </a:r>
            <a:r>
              <a:rPr lang="hu-HU" dirty="0"/>
              <a:t>, (old </a:t>
            </a:r>
            <a:r>
              <a:rPr lang="hu-HU" dirty="0" err="1"/>
              <a:t>address</a:t>
            </a:r>
            <a:r>
              <a:rPr lang="hu-HU" dirty="0"/>
              <a:t> </a:t>
            </a:r>
            <a:r>
              <a:rPr lang="hu-HU" dirty="0" err="1"/>
              <a:t>certificate</a:t>
            </a:r>
            <a:r>
              <a:rPr lang="hu-HU" dirty="0"/>
              <a:t>)</a:t>
            </a:r>
          </a:p>
          <a:p>
            <a:r>
              <a:rPr lang="hu-HU" dirty="0" err="1"/>
              <a:t>health</a:t>
            </a:r>
            <a:r>
              <a:rPr lang="hu-HU" dirty="0"/>
              <a:t> </a:t>
            </a:r>
            <a:r>
              <a:rPr lang="hu-HU" dirty="0" err="1"/>
              <a:t>insurance</a:t>
            </a:r>
            <a:r>
              <a:rPr lang="hu-HU" dirty="0"/>
              <a:t> (</a:t>
            </a:r>
            <a:r>
              <a:rPr lang="hu-HU" dirty="0" err="1"/>
              <a:t>private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2-3 </a:t>
            </a:r>
            <a:r>
              <a:rPr lang="hu-HU" dirty="0" err="1"/>
              <a:t>months</a:t>
            </a:r>
            <a:r>
              <a:rPr lang="hu-HU" dirty="0"/>
              <a:t> + </a:t>
            </a:r>
            <a:r>
              <a:rPr lang="hu-HU" dirty="0" err="1"/>
              <a:t>savings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it</a:t>
            </a:r>
            <a:r>
              <a:rPr lang="hu-HU" dirty="0"/>
              <a:t>)</a:t>
            </a:r>
          </a:p>
          <a:p>
            <a:r>
              <a:rPr lang="hu-HU" dirty="0" err="1"/>
              <a:t>financial</a:t>
            </a:r>
            <a:r>
              <a:rPr lang="hu-HU" dirty="0"/>
              <a:t> </a:t>
            </a:r>
            <a:r>
              <a:rPr lang="hu-HU" dirty="0" err="1"/>
              <a:t>background</a:t>
            </a:r>
            <a:r>
              <a:rPr lang="hu-HU" dirty="0"/>
              <a:t> (latest 3-month bank </a:t>
            </a:r>
            <a:r>
              <a:rPr lang="hu-HU" dirty="0" err="1"/>
              <a:t>statements</a:t>
            </a:r>
            <a:r>
              <a:rPr lang="hu-HU" dirty="0"/>
              <a:t>, </a:t>
            </a:r>
            <a:r>
              <a:rPr lang="hu-HU" dirty="0" err="1"/>
              <a:t>family</a:t>
            </a:r>
            <a:r>
              <a:rPr lang="hu-HU" dirty="0"/>
              <a:t> </a:t>
            </a:r>
            <a:r>
              <a:rPr lang="hu-HU" dirty="0" err="1"/>
              <a:t>members</a:t>
            </a:r>
            <a:r>
              <a:rPr lang="hu-HU" dirty="0"/>
              <a:t>)</a:t>
            </a:r>
          </a:p>
          <a:p>
            <a:endParaRPr lang="en-US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75D86A3-0F12-407A-B406-EFAEEB47A572}"/>
              </a:ext>
            </a:extLst>
          </p:cNvPr>
          <p:cNvPicPr/>
          <p:nvPr/>
        </p:nvPicPr>
        <p:blipFill>
          <a:blip r:embed="rId2" cstate="print"/>
          <a:srcRect l="23999" r="22029"/>
          <a:stretch/>
        </p:blipFill>
        <p:spPr>
          <a:xfrm>
            <a:off x="10582373" y="365125"/>
            <a:ext cx="1357460" cy="1050808"/>
          </a:xfrm>
          <a:prstGeom prst="rect">
            <a:avLst/>
          </a:prstGeom>
          <a:ln w="0">
            <a:noFill/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7599BD9D-0DBD-4CF5-8697-0C96C0EA4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675" y="5687904"/>
            <a:ext cx="2226856" cy="141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03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A75EC02-C6D4-4820-B8A1-9DA283C2C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err="1"/>
              <a:t>Studies</a:t>
            </a:r>
            <a:endParaRPr lang="en-US" b="1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742AA29-E4F4-4257-89D9-4198D6CB70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LoAcc</a:t>
            </a:r>
            <a:r>
              <a:rPr lang="hu-HU" dirty="0"/>
              <a:t>. (MATE) + </a:t>
            </a:r>
            <a:r>
              <a:rPr lang="hu-HU" dirty="0" err="1"/>
              <a:t>LoAw</a:t>
            </a:r>
            <a:r>
              <a:rPr lang="hu-HU" dirty="0"/>
              <a:t> + NEW </a:t>
            </a:r>
            <a:r>
              <a:rPr lang="hu-HU" dirty="0" err="1"/>
              <a:t>student</a:t>
            </a:r>
            <a:r>
              <a:rPr lang="hu-HU" dirty="0"/>
              <a:t> status </a:t>
            </a:r>
            <a:r>
              <a:rPr lang="hu-HU" dirty="0" err="1"/>
              <a:t>cert</a:t>
            </a:r>
            <a:r>
              <a:rPr lang="hu-HU" dirty="0"/>
              <a:t>. </a:t>
            </a:r>
            <a:r>
              <a:rPr lang="hu-HU" dirty="0" err="1"/>
              <a:t>from</a:t>
            </a:r>
            <a:r>
              <a:rPr lang="hu-HU" dirty="0"/>
              <a:t> Aug 29th</a:t>
            </a:r>
          </a:p>
          <a:p>
            <a:r>
              <a:rPr lang="hu-HU" dirty="0" err="1"/>
              <a:t>academic</a:t>
            </a:r>
            <a:r>
              <a:rPr lang="hu-HU" dirty="0"/>
              <a:t> </a:t>
            </a:r>
            <a:r>
              <a:rPr lang="hu-HU" dirty="0" err="1"/>
              <a:t>transcript</a:t>
            </a:r>
            <a:r>
              <a:rPr lang="hu-HU" dirty="0"/>
              <a:t> + </a:t>
            </a:r>
            <a:r>
              <a:rPr lang="hu-HU" dirty="0" err="1"/>
              <a:t>LoExt</a:t>
            </a:r>
            <a:r>
              <a:rPr lang="hu-HU" dirty="0"/>
              <a:t> (Tempus) + NEW </a:t>
            </a:r>
            <a:r>
              <a:rPr lang="hu-HU" dirty="0" err="1"/>
              <a:t>student</a:t>
            </a:r>
            <a:r>
              <a:rPr lang="hu-HU" dirty="0"/>
              <a:t> status </a:t>
            </a:r>
            <a:r>
              <a:rPr lang="hu-HU" dirty="0" err="1"/>
              <a:t>cert</a:t>
            </a:r>
            <a:r>
              <a:rPr lang="hu-HU" dirty="0"/>
              <a:t>. </a:t>
            </a:r>
            <a:r>
              <a:rPr lang="hu-HU" dirty="0" err="1"/>
              <a:t>from</a:t>
            </a:r>
            <a:r>
              <a:rPr lang="hu-HU" dirty="0"/>
              <a:t> Aug 29th</a:t>
            </a:r>
          </a:p>
          <a:p>
            <a:r>
              <a:rPr lang="hu-HU" dirty="0" err="1"/>
              <a:t>academic</a:t>
            </a:r>
            <a:r>
              <a:rPr lang="hu-HU" dirty="0"/>
              <a:t> </a:t>
            </a:r>
            <a:r>
              <a:rPr lang="hu-HU" dirty="0" err="1"/>
              <a:t>transcript</a:t>
            </a:r>
            <a:r>
              <a:rPr lang="hu-HU" dirty="0"/>
              <a:t> + NEW </a:t>
            </a:r>
            <a:r>
              <a:rPr lang="hu-HU" dirty="0" err="1"/>
              <a:t>student</a:t>
            </a:r>
            <a:r>
              <a:rPr lang="hu-HU" dirty="0"/>
              <a:t> status </a:t>
            </a:r>
            <a:r>
              <a:rPr lang="hu-HU" dirty="0" err="1"/>
              <a:t>cert</a:t>
            </a:r>
            <a:r>
              <a:rPr lang="hu-HU" dirty="0"/>
              <a:t>. </a:t>
            </a:r>
            <a:r>
              <a:rPr lang="hu-HU" dirty="0" err="1"/>
              <a:t>from</a:t>
            </a:r>
            <a:r>
              <a:rPr lang="hu-HU" dirty="0"/>
              <a:t> Aug 29th</a:t>
            </a:r>
          </a:p>
          <a:p>
            <a:r>
              <a:rPr lang="hu-HU" dirty="0" err="1"/>
              <a:t>support</a:t>
            </a:r>
            <a:r>
              <a:rPr lang="hu-HU" dirty="0"/>
              <a:t> </a:t>
            </a:r>
            <a:r>
              <a:rPr lang="hu-HU" dirty="0" err="1"/>
              <a:t>letter</a:t>
            </a:r>
            <a:r>
              <a:rPr lang="hu-HU" dirty="0"/>
              <a:t> </a:t>
            </a:r>
            <a:r>
              <a:rPr lang="hu-HU" dirty="0" err="1"/>
              <a:t>from</a:t>
            </a:r>
            <a:r>
              <a:rPr lang="hu-HU" dirty="0"/>
              <a:t> MATE </a:t>
            </a:r>
            <a:r>
              <a:rPr lang="hu-HU" dirty="0" err="1"/>
              <a:t>coordinator</a:t>
            </a:r>
            <a:r>
              <a:rPr lang="hu-HU" dirty="0"/>
              <a:t> (</a:t>
            </a:r>
            <a:r>
              <a:rPr lang="hu-HU" dirty="0" err="1"/>
              <a:t>student</a:t>
            </a:r>
            <a:r>
              <a:rPr lang="hu-HU" dirty="0"/>
              <a:t> status </a:t>
            </a:r>
            <a:r>
              <a:rPr lang="hu-HU" dirty="0" err="1"/>
              <a:t>cert</a:t>
            </a:r>
            <a:r>
              <a:rPr lang="hu-HU" dirty="0"/>
              <a:t> </a:t>
            </a:r>
            <a:r>
              <a:rPr lang="hu-HU" dirty="0" err="1"/>
              <a:t>only</a:t>
            </a:r>
            <a:r>
              <a:rPr lang="hu-HU" dirty="0"/>
              <a:t> </a:t>
            </a:r>
            <a:r>
              <a:rPr lang="hu-HU" dirty="0" err="1"/>
              <a:t>later</a:t>
            </a:r>
            <a:r>
              <a:rPr lang="hu-HU" dirty="0"/>
              <a:t>)</a:t>
            </a:r>
          </a:p>
          <a:p>
            <a:r>
              <a:rPr lang="hu-HU" dirty="0"/>
              <a:t>PhD </a:t>
            </a:r>
            <a:r>
              <a:rPr lang="hu-HU" dirty="0" err="1"/>
              <a:t>students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NO </a:t>
            </a:r>
            <a:r>
              <a:rPr lang="hu-HU" dirty="0" err="1"/>
              <a:t>student</a:t>
            </a:r>
            <a:r>
              <a:rPr lang="hu-HU" dirty="0"/>
              <a:t> status, </a:t>
            </a:r>
            <a:r>
              <a:rPr lang="hu-HU" dirty="0" err="1"/>
              <a:t>before</a:t>
            </a:r>
            <a:r>
              <a:rPr lang="hu-HU" dirty="0"/>
              <a:t> </a:t>
            </a:r>
            <a:r>
              <a:rPr lang="hu-HU" dirty="0" err="1"/>
              <a:t>final</a:t>
            </a:r>
            <a:r>
              <a:rPr lang="hu-HU" dirty="0"/>
              <a:t> </a:t>
            </a:r>
            <a:r>
              <a:rPr lang="hu-HU" dirty="0" err="1"/>
              <a:t>defense</a:t>
            </a:r>
            <a:r>
              <a:rPr lang="hu-HU" dirty="0"/>
              <a:t>: RESEARCH </a:t>
            </a:r>
            <a:r>
              <a:rPr lang="hu-HU" dirty="0" err="1"/>
              <a:t>purpose</a:t>
            </a:r>
            <a:r>
              <a:rPr lang="hu-HU" dirty="0"/>
              <a:t> (</a:t>
            </a:r>
            <a:r>
              <a:rPr lang="hu-HU" dirty="0" err="1"/>
              <a:t>research</a:t>
            </a:r>
            <a:r>
              <a:rPr lang="hu-HU" dirty="0"/>
              <a:t> </a:t>
            </a:r>
            <a:r>
              <a:rPr lang="hu-HU" dirty="0" err="1"/>
              <a:t>contract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university</a:t>
            </a:r>
            <a:r>
              <a:rPr lang="hu-HU" dirty="0"/>
              <a:t> </a:t>
            </a:r>
            <a:r>
              <a:rPr lang="hu-HU" dirty="0" err="1"/>
              <a:t>from</a:t>
            </a:r>
            <a:r>
              <a:rPr lang="hu-HU" dirty="0"/>
              <a:t> </a:t>
            </a:r>
            <a:r>
              <a:rPr lang="hu-HU" dirty="0" err="1"/>
              <a:t>educational</a:t>
            </a:r>
            <a:r>
              <a:rPr lang="hu-HU" dirty="0"/>
              <a:t> </a:t>
            </a:r>
            <a:r>
              <a:rPr lang="hu-HU" dirty="0" err="1"/>
              <a:t>coordinator</a:t>
            </a:r>
            <a:r>
              <a:rPr lang="hu-HU" dirty="0"/>
              <a:t> and </a:t>
            </a:r>
            <a:r>
              <a:rPr lang="hu-HU" dirty="0" err="1"/>
              <a:t>supervisor</a:t>
            </a:r>
            <a:r>
              <a:rPr lang="hu-HU" dirty="0"/>
              <a:t>!)</a:t>
            </a:r>
          </a:p>
          <a:p>
            <a:endParaRPr lang="en-US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47156B81-217E-44AC-B8A1-B3D61CF3EF6A}"/>
              </a:ext>
            </a:extLst>
          </p:cNvPr>
          <p:cNvPicPr/>
          <p:nvPr/>
        </p:nvPicPr>
        <p:blipFill>
          <a:blip r:embed="rId2" cstate="print"/>
          <a:srcRect l="23999" r="22029"/>
          <a:stretch/>
        </p:blipFill>
        <p:spPr>
          <a:xfrm>
            <a:off x="320511" y="5603062"/>
            <a:ext cx="1357460" cy="1050808"/>
          </a:xfrm>
          <a:prstGeom prst="rect">
            <a:avLst/>
          </a:prstGeom>
          <a:ln w="0">
            <a:noFill/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532E72B9-3838-4822-A802-7E0DB93A0E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381" y="5603063"/>
            <a:ext cx="2226856" cy="141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66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0EB6AAD-5A5C-4D1E-A6C8-2180218F2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err="1"/>
              <a:t>Work</a:t>
            </a:r>
            <a:endParaRPr lang="en-US" b="1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C0B4BD7-427C-4F4D-8C86-DF9358995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work</a:t>
            </a:r>
            <a:r>
              <a:rPr lang="hu-HU" dirty="0"/>
              <a:t> </a:t>
            </a:r>
            <a:r>
              <a:rPr lang="hu-HU" dirty="0" err="1"/>
              <a:t>agreement</a:t>
            </a:r>
            <a:r>
              <a:rPr lang="hu-HU" dirty="0"/>
              <a:t> (</a:t>
            </a:r>
            <a:r>
              <a:rPr lang="hu-HU" dirty="0" err="1"/>
              <a:t>pre-liminary</a:t>
            </a:r>
            <a:r>
              <a:rPr lang="hu-HU" dirty="0"/>
              <a:t> </a:t>
            </a:r>
            <a:r>
              <a:rPr lang="hu-HU" dirty="0" err="1"/>
              <a:t>work</a:t>
            </a:r>
            <a:r>
              <a:rPr lang="hu-HU" dirty="0"/>
              <a:t> </a:t>
            </a:r>
            <a:r>
              <a:rPr lang="hu-HU" dirty="0" err="1"/>
              <a:t>agreement</a:t>
            </a:r>
            <a:r>
              <a:rPr lang="hu-HU" dirty="0"/>
              <a:t>)</a:t>
            </a:r>
          </a:p>
          <a:p>
            <a:r>
              <a:rPr lang="hu-HU" dirty="0" err="1"/>
              <a:t>health</a:t>
            </a:r>
            <a:r>
              <a:rPr lang="hu-HU" dirty="0"/>
              <a:t> </a:t>
            </a:r>
            <a:r>
              <a:rPr lang="hu-HU" dirty="0" err="1"/>
              <a:t>insurance</a:t>
            </a:r>
            <a:r>
              <a:rPr lang="hu-HU" dirty="0"/>
              <a:t> (TAJ </a:t>
            </a:r>
            <a:r>
              <a:rPr lang="hu-HU" dirty="0" err="1"/>
              <a:t>will</a:t>
            </a:r>
            <a:r>
              <a:rPr lang="hu-HU" dirty="0"/>
              <a:t> be </a:t>
            </a:r>
            <a:r>
              <a:rPr lang="hu-HU" dirty="0" err="1"/>
              <a:t>revalidated</a:t>
            </a:r>
            <a:r>
              <a:rPr lang="hu-HU" dirty="0"/>
              <a:t> </a:t>
            </a:r>
            <a:r>
              <a:rPr lang="hu-HU" dirty="0" err="1"/>
              <a:t>by</a:t>
            </a:r>
            <a:r>
              <a:rPr lang="hu-HU" dirty="0"/>
              <a:t> </a:t>
            </a:r>
            <a:r>
              <a:rPr lang="hu-HU" dirty="0" err="1"/>
              <a:t>employer</a:t>
            </a:r>
            <a:r>
              <a:rPr lang="hu-HU" dirty="0"/>
              <a:t>) –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bridge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gap</a:t>
            </a:r>
            <a:r>
              <a:rPr lang="hu-HU" dirty="0"/>
              <a:t>: </a:t>
            </a:r>
            <a:r>
              <a:rPr lang="hu-HU" dirty="0" err="1"/>
              <a:t>private</a:t>
            </a:r>
            <a:r>
              <a:rPr lang="hu-HU" dirty="0"/>
              <a:t> </a:t>
            </a:r>
            <a:r>
              <a:rPr lang="hu-HU" dirty="0" err="1"/>
              <a:t>insurance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1-2 </a:t>
            </a:r>
            <a:r>
              <a:rPr lang="hu-HU" dirty="0" err="1"/>
              <a:t>months</a:t>
            </a:r>
            <a:endParaRPr lang="hu-HU" dirty="0"/>
          </a:p>
          <a:p>
            <a:r>
              <a:rPr lang="hu-HU" dirty="0"/>
              <a:t>bank </a:t>
            </a:r>
            <a:r>
              <a:rPr lang="hu-HU" dirty="0" err="1"/>
              <a:t>statements</a:t>
            </a:r>
            <a:r>
              <a:rPr lang="hu-HU" dirty="0"/>
              <a:t> (</a:t>
            </a:r>
            <a:r>
              <a:rPr lang="hu-HU" dirty="0" err="1"/>
              <a:t>savings</a:t>
            </a:r>
            <a:r>
              <a:rPr lang="hu-HU" dirty="0"/>
              <a:t>, </a:t>
            </a:r>
            <a:r>
              <a:rPr lang="hu-HU" dirty="0" err="1"/>
              <a:t>regular</a:t>
            </a:r>
            <a:r>
              <a:rPr lang="hu-HU" dirty="0"/>
              <a:t> </a:t>
            </a:r>
            <a:r>
              <a:rPr lang="hu-HU" dirty="0" err="1"/>
              <a:t>income</a:t>
            </a:r>
            <a:r>
              <a:rPr lang="hu-HU" dirty="0"/>
              <a:t>)</a:t>
            </a:r>
          </a:p>
          <a:p>
            <a:r>
              <a:rPr lang="hu-HU" dirty="0" err="1"/>
              <a:t>accommodation</a:t>
            </a:r>
            <a:r>
              <a:rPr lang="hu-HU" dirty="0"/>
              <a:t> </a:t>
            </a:r>
            <a:r>
              <a:rPr lang="hu-HU" dirty="0" err="1"/>
              <a:t>documents</a:t>
            </a:r>
            <a:endParaRPr lang="hu-HU" dirty="0"/>
          </a:p>
          <a:p>
            <a:r>
              <a:rPr lang="hu-HU" dirty="0" err="1"/>
              <a:t>those</a:t>
            </a:r>
            <a:r>
              <a:rPr lang="hu-HU" dirty="0"/>
              <a:t> </a:t>
            </a:r>
            <a:r>
              <a:rPr lang="hu-HU" dirty="0" err="1"/>
              <a:t>who</a:t>
            </a:r>
            <a:r>
              <a:rPr lang="hu-HU" dirty="0"/>
              <a:t> </a:t>
            </a:r>
            <a:r>
              <a:rPr lang="hu-HU" dirty="0" err="1"/>
              <a:t>work</a:t>
            </a:r>
            <a:r>
              <a:rPr lang="hu-HU" dirty="0"/>
              <a:t> (</a:t>
            </a:r>
            <a:r>
              <a:rPr lang="hu-HU" dirty="0" err="1"/>
              <a:t>partly</a:t>
            </a:r>
            <a:r>
              <a:rPr lang="hu-HU" dirty="0"/>
              <a:t>) </a:t>
            </a:r>
            <a:r>
              <a:rPr lang="hu-HU" dirty="0" err="1"/>
              <a:t>abroad</a:t>
            </a:r>
            <a:r>
              <a:rPr lang="hu-HU" dirty="0"/>
              <a:t> </a:t>
            </a:r>
            <a:r>
              <a:rPr lang="hu-HU" dirty="0" err="1"/>
              <a:t>also</a:t>
            </a:r>
            <a:r>
              <a:rPr lang="hu-HU" dirty="0"/>
              <a:t> </a:t>
            </a:r>
            <a:r>
              <a:rPr lang="hu-HU" dirty="0" err="1"/>
              <a:t>have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have</a:t>
            </a:r>
            <a:r>
              <a:rPr lang="hu-HU" dirty="0"/>
              <a:t> a </a:t>
            </a:r>
            <a:r>
              <a:rPr lang="hu-HU" dirty="0" err="1"/>
              <a:t>Hungarian</a:t>
            </a:r>
            <a:r>
              <a:rPr lang="hu-HU" dirty="0"/>
              <a:t> </a:t>
            </a:r>
            <a:r>
              <a:rPr lang="hu-HU" dirty="0" err="1"/>
              <a:t>address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get</a:t>
            </a:r>
            <a:r>
              <a:rPr lang="hu-HU" dirty="0"/>
              <a:t> a </a:t>
            </a:r>
            <a:r>
              <a:rPr lang="hu-HU" dirty="0" err="1"/>
              <a:t>Hungarian</a:t>
            </a:r>
            <a:r>
              <a:rPr lang="hu-HU" dirty="0"/>
              <a:t> </a:t>
            </a:r>
            <a:r>
              <a:rPr lang="hu-HU" dirty="0" err="1"/>
              <a:t>work</a:t>
            </a:r>
            <a:r>
              <a:rPr lang="hu-HU" dirty="0"/>
              <a:t> permit.</a:t>
            </a:r>
            <a:endParaRPr lang="en-US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AF796D7-991A-4B4B-8C00-B854913522A0}"/>
              </a:ext>
            </a:extLst>
          </p:cNvPr>
          <p:cNvPicPr/>
          <p:nvPr/>
        </p:nvPicPr>
        <p:blipFill>
          <a:blip r:embed="rId2" cstate="print"/>
          <a:srcRect l="23999" r="22029"/>
          <a:stretch/>
        </p:blipFill>
        <p:spPr>
          <a:xfrm>
            <a:off x="320511" y="5603062"/>
            <a:ext cx="1357460" cy="1050808"/>
          </a:xfrm>
          <a:prstGeom prst="rect">
            <a:avLst/>
          </a:prstGeom>
          <a:ln w="0">
            <a:noFill/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1EABE895-28C1-44BB-94B8-B093376DF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381" y="5603063"/>
            <a:ext cx="2226856" cy="141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1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C4654CD-B8A9-4041-A10F-0D523CFC3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err="1"/>
              <a:t>Application</a:t>
            </a:r>
            <a:r>
              <a:rPr lang="hu-HU" b="1" dirty="0"/>
              <a:t> </a:t>
            </a:r>
            <a:r>
              <a:rPr lang="hu-HU" b="1" dirty="0" err="1"/>
              <a:t>for</a:t>
            </a:r>
            <a:r>
              <a:rPr lang="hu-HU" b="1" dirty="0"/>
              <a:t> a </a:t>
            </a:r>
            <a:r>
              <a:rPr lang="hu-HU" b="1" dirty="0" err="1"/>
              <a:t>temporary</a:t>
            </a:r>
            <a:r>
              <a:rPr lang="hu-HU" b="1" dirty="0"/>
              <a:t> </a:t>
            </a:r>
            <a:r>
              <a:rPr lang="hu-HU" b="1" dirty="0" err="1"/>
              <a:t>residence</a:t>
            </a:r>
            <a:r>
              <a:rPr lang="hu-HU" b="1" dirty="0"/>
              <a:t> </a:t>
            </a:r>
            <a:r>
              <a:rPr lang="hu-HU" b="1" dirty="0" err="1"/>
              <a:t>cert</a:t>
            </a:r>
            <a:r>
              <a:rPr lang="hu-HU" b="1" dirty="0"/>
              <a:t>.</a:t>
            </a:r>
            <a:endParaRPr lang="en-US" b="1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98EDA07-D11E-425D-AB12-B9505705D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2619" y="2163828"/>
            <a:ext cx="10081181" cy="29660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b="1" dirty="0"/>
              <a:t>2 </a:t>
            </a:r>
            <a:r>
              <a:rPr lang="hu-HU" b="1" dirty="0" err="1"/>
              <a:t>reasons</a:t>
            </a:r>
            <a:r>
              <a:rPr lang="hu-HU" b="1" dirty="0"/>
              <a:t>:</a:t>
            </a:r>
          </a:p>
          <a:p>
            <a:pPr marL="0" indent="0">
              <a:buNone/>
            </a:pPr>
            <a:r>
              <a:rPr lang="hu-HU" dirty="0" err="1"/>
              <a:t>You</a:t>
            </a:r>
            <a:endParaRPr lang="hu-HU" dirty="0"/>
          </a:p>
          <a:p>
            <a:r>
              <a:rPr lang="hu-HU" dirty="0" err="1"/>
              <a:t>would</a:t>
            </a:r>
            <a:r>
              <a:rPr lang="hu-HU" dirty="0"/>
              <a:t> like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leave</a:t>
            </a:r>
            <a:r>
              <a:rPr lang="hu-HU" dirty="0"/>
              <a:t> </a:t>
            </a:r>
            <a:r>
              <a:rPr lang="hu-HU" dirty="0" err="1"/>
              <a:t>but</a:t>
            </a:r>
            <a:r>
              <a:rPr lang="hu-HU" dirty="0"/>
              <a:t> </a:t>
            </a:r>
            <a:r>
              <a:rPr lang="hu-HU" dirty="0" err="1"/>
              <a:t>need</a:t>
            </a:r>
            <a:r>
              <a:rPr lang="hu-HU" dirty="0"/>
              <a:t> a </a:t>
            </a:r>
            <a:r>
              <a:rPr lang="hu-HU" dirty="0" err="1"/>
              <a:t>few</a:t>
            </a:r>
            <a:r>
              <a:rPr lang="hu-HU" dirty="0"/>
              <a:t> more </a:t>
            </a:r>
            <a:r>
              <a:rPr lang="hu-HU" dirty="0" err="1"/>
              <a:t>days</a:t>
            </a:r>
            <a:r>
              <a:rPr lang="hu-HU" dirty="0"/>
              <a:t> (</a:t>
            </a:r>
            <a:r>
              <a:rPr lang="hu-HU" dirty="0" err="1"/>
              <a:t>esp</a:t>
            </a:r>
            <a:r>
              <a:rPr lang="hu-HU" dirty="0"/>
              <a:t>. PhD </a:t>
            </a:r>
            <a:r>
              <a:rPr lang="hu-HU" dirty="0" err="1"/>
              <a:t>students</a:t>
            </a:r>
            <a:r>
              <a:rPr lang="hu-HU" dirty="0"/>
              <a:t>).</a:t>
            </a:r>
          </a:p>
          <a:p>
            <a:r>
              <a:rPr lang="hu-HU" dirty="0" err="1"/>
              <a:t>would</a:t>
            </a:r>
            <a:r>
              <a:rPr lang="hu-HU" dirty="0"/>
              <a:t> like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stay</a:t>
            </a:r>
            <a:r>
              <a:rPr lang="hu-HU" dirty="0"/>
              <a:t>/</a:t>
            </a:r>
            <a:r>
              <a:rPr lang="hu-HU" dirty="0" err="1"/>
              <a:t>extend</a:t>
            </a:r>
            <a:r>
              <a:rPr lang="hu-HU" dirty="0"/>
              <a:t> </a:t>
            </a:r>
            <a:r>
              <a:rPr lang="hu-HU" dirty="0" err="1"/>
              <a:t>your</a:t>
            </a:r>
            <a:r>
              <a:rPr lang="hu-HU" dirty="0"/>
              <a:t> permit </a:t>
            </a:r>
            <a:r>
              <a:rPr lang="hu-HU" dirty="0" err="1"/>
              <a:t>but</a:t>
            </a:r>
            <a:r>
              <a:rPr lang="hu-HU" dirty="0"/>
              <a:t> </a:t>
            </a:r>
            <a:r>
              <a:rPr lang="hu-HU" dirty="0" err="1"/>
              <a:t>residence</a:t>
            </a:r>
            <a:r>
              <a:rPr lang="hu-HU" dirty="0"/>
              <a:t> permit </a:t>
            </a:r>
            <a:r>
              <a:rPr lang="hu-HU" dirty="0" err="1"/>
              <a:t>card</a:t>
            </a:r>
            <a:r>
              <a:rPr lang="hu-HU" dirty="0"/>
              <a:t> </a:t>
            </a:r>
            <a:r>
              <a:rPr lang="hu-HU" dirty="0" err="1"/>
              <a:t>expires</a:t>
            </a:r>
            <a:r>
              <a:rPr lang="hu-HU" dirty="0"/>
              <a:t>. (last 1-2 </a:t>
            </a:r>
            <a:r>
              <a:rPr lang="hu-HU" dirty="0" err="1"/>
              <a:t>days</a:t>
            </a:r>
            <a:r>
              <a:rPr lang="hu-HU" dirty="0"/>
              <a:t> prior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expiry</a:t>
            </a:r>
            <a:r>
              <a:rPr lang="hu-HU" dirty="0"/>
              <a:t>/</a:t>
            </a:r>
            <a:r>
              <a:rPr lang="hu-HU" dirty="0" err="1"/>
              <a:t>on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expiry</a:t>
            </a:r>
            <a:r>
              <a:rPr lang="hu-HU" dirty="0"/>
              <a:t> </a:t>
            </a:r>
            <a:r>
              <a:rPr lang="hu-HU" dirty="0" err="1"/>
              <a:t>date</a:t>
            </a:r>
            <a:r>
              <a:rPr lang="hu-HU" dirty="0"/>
              <a:t>)</a:t>
            </a:r>
            <a:endParaRPr lang="en-US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7687863-AC90-4594-A7BF-1336B5C6D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381" y="5603063"/>
            <a:ext cx="2226856" cy="1417673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53BA3005-05BA-424F-8C3F-537EC1D40916}"/>
              </a:ext>
            </a:extLst>
          </p:cNvPr>
          <p:cNvPicPr/>
          <p:nvPr/>
        </p:nvPicPr>
        <p:blipFill>
          <a:blip r:embed="rId3" cstate="print"/>
          <a:srcRect l="23999" r="22029"/>
          <a:stretch/>
        </p:blipFill>
        <p:spPr>
          <a:xfrm>
            <a:off x="320511" y="5603062"/>
            <a:ext cx="1357460" cy="1050808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118125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C4654CD-B8A9-4041-A10F-0D523CFC3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err="1"/>
              <a:t>Application</a:t>
            </a:r>
            <a:r>
              <a:rPr lang="hu-HU" b="1" dirty="0"/>
              <a:t> </a:t>
            </a:r>
            <a:r>
              <a:rPr lang="hu-HU" b="1" dirty="0" err="1"/>
              <a:t>for</a:t>
            </a:r>
            <a:r>
              <a:rPr lang="hu-HU" b="1" dirty="0"/>
              <a:t> a </a:t>
            </a:r>
            <a:r>
              <a:rPr lang="hu-HU" b="1" dirty="0" err="1"/>
              <a:t>temporary</a:t>
            </a:r>
            <a:r>
              <a:rPr lang="hu-HU" b="1" dirty="0"/>
              <a:t> </a:t>
            </a:r>
            <a:r>
              <a:rPr lang="hu-HU" b="1" dirty="0" err="1"/>
              <a:t>residence</a:t>
            </a:r>
            <a:r>
              <a:rPr lang="hu-HU" b="1" dirty="0"/>
              <a:t> </a:t>
            </a:r>
            <a:r>
              <a:rPr lang="hu-HU" b="1" dirty="0" err="1"/>
              <a:t>cert</a:t>
            </a:r>
            <a:r>
              <a:rPr lang="hu-HU" b="1" dirty="0"/>
              <a:t>.</a:t>
            </a:r>
            <a:endParaRPr lang="en-US" b="1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98EDA07-D11E-425D-AB12-B9505705D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8199"/>
            <a:ext cx="10515600" cy="383336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hu-HU" dirty="0" err="1"/>
              <a:t>Applicable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those</a:t>
            </a:r>
            <a:r>
              <a:rPr lang="hu-HU" dirty="0"/>
              <a:t> </a:t>
            </a:r>
            <a:r>
              <a:rPr lang="hu-HU" dirty="0" err="1"/>
              <a:t>who</a:t>
            </a:r>
            <a:r>
              <a:rPr lang="hu-HU" dirty="0"/>
              <a:t> </a:t>
            </a:r>
            <a:r>
              <a:rPr lang="hu-HU" dirty="0" err="1"/>
              <a:t>need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stay</a:t>
            </a:r>
            <a:r>
              <a:rPr lang="hu-HU" dirty="0"/>
              <a:t> </a:t>
            </a:r>
            <a:r>
              <a:rPr lang="hu-HU" dirty="0" err="1"/>
              <a:t>max</a:t>
            </a:r>
            <a:r>
              <a:rPr lang="hu-HU" dirty="0"/>
              <a:t>. 1-2 </a:t>
            </a:r>
            <a:r>
              <a:rPr lang="hu-HU" dirty="0" err="1"/>
              <a:t>months</a:t>
            </a:r>
            <a:r>
              <a:rPr lang="hu-HU" dirty="0"/>
              <a:t> </a:t>
            </a:r>
            <a:r>
              <a:rPr lang="hu-HU" dirty="0" err="1"/>
              <a:t>longer</a:t>
            </a:r>
            <a:r>
              <a:rPr lang="hu-HU" dirty="0"/>
              <a:t> </a:t>
            </a:r>
            <a:r>
              <a:rPr lang="hu-HU" dirty="0" err="1"/>
              <a:t>after</a:t>
            </a:r>
            <a:r>
              <a:rPr lang="hu-HU" dirty="0"/>
              <a:t> </a:t>
            </a:r>
            <a:r>
              <a:rPr lang="hu-HU" dirty="0" err="1"/>
              <a:t>graduation</a:t>
            </a:r>
            <a:r>
              <a:rPr lang="hu-HU" dirty="0"/>
              <a:t> </a:t>
            </a:r>
          </a:p>
          <a:p>
            <a:pPr marL="0" indent="0">
              <a:buNone/>
            </a:pPr>
            <a:r>
              <a:rPr lang="hu-HU" dirty="0"/>
              <a:t>		&gt;&gt; </a:t>
            </a:r>
            <a:r>
              <a:rPr lang="hu-HU" dirty="0" err="1"/>
              <a:t>list</a:t>
            </a:r>
            <a:r>
              <a:rPr lang="hu-HU" dirty="0"/>
              <a:t> </a:t>
            </a:r>
            <a:r>
              <a:rPr lang="hu-HU" dirty="0" err="1"/>
              <a:t>your</a:t>
            </a:r>
            <a:r>
              <a:rPr lang="hu-HU" dirty="0"/>
              <a:t> </a:t>
            </a:r>
            <a:r>
              <a:rPr lang="hu-HU" dirty="0" err="1"/>
              <a:t>reasons</a:t>
            </a:r>
            <a:r>
              <a:rPr lang="hu-HU" dirty="0"/>
              <a:t> / </a:t>
            </a:r>
            <a:r>
              <a:rPr lang="hu-HU" dirty="0" err="1"/>
              <a:t>arguments</a:t>
            </a:r>
            <a:r>
              <a:rPr lang="hu-HU" dirty="0"/>
              <a:t>!</a:t>
            </a:r>
          </a:p>
          <a:p>
            <a:r>
              <a:rPr lang="hu-HU" dirty="0"/>
              <a:t>OIF </a:t>
            </a:r>
            <a:r>
              <a:rPr lang="hu-HU" dirty="0" err="1"/>
              <a:t>prefers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allow</a:t>
            </a:r>
            <a:r>
              <a:rPr lang="hu-HU" dirty="0"/>
              <a:t> </a:t>
            </a:r>
            <a:r>
              <a:rPr lang="en-US" b="1" dirty="0"/>
              <a:t>+1</a:t>
            </a:r>
            <a:r>
              <a:rPr lang="hu-HU" b="1" dirty="0"/>
              <a:t> </a:t>
            </a:r>
            <a:r>
              <a:rPr lang="hu-HU" b="1" dirty="0" err="1"/>
              <a:t>or</a:t>
            </a:r>
            <a:r>
              <a:rPr lang="hu-HU" b="1" dirty="0"/>
              <a:t> </a:t>
            </a:r>
            <a:r>
              <a:rPr lang="en-US" b="1" dirty="0"/>
              <a:t>2 weeks </a:t>
            </a:r>
            <a:r>
              <a:rPr lang="en-US" dirty="0"/>
              <a:t>for further administration and leaving the country </a:t>
            </a:r>
            <a:r>
              <a:rPr lang="hu-HU" dirty="0" err="1"/>
              <a:t>after</a:t>
            </a:r>
            <a:r>
              <a:rPr lang="en-US" dirty="0"/>
              <a:t> the date of the graduation ceremony</a:t>
            </a:r>
            <a:endParaRPr lang="hu-HU" dirty="0"/>
          </a:p>
          <a:p>
            <a:r>
              <a:rPr lang="en-US" b="1" dirty="0"/>
              <a:t>a plane ticket </a:t>
            </a:r>
            <a:r>
              <a:rPr lang="en-US" dirty="0"/>
              <a:t>with the date of leaving the country</a:t>
            </a:r>
            <a:endParaRPr lang="hu-HU" dirty="0"/>
          </a:p>
          <a:p>
            <a:pPr marL="0" indent="0">
              <a:buNone/>
            </a:pPr>
            <a:r>
              <a:rPr lang="hu-HU" dirty="0"/>
              <a:t>I</a:t>
            </a:r>
            <a:r>
              <a:rPr lang="en-US" dirty="0"/>
              <a:t>f the student is </a:t>
            </a:r>
            <a:r>
              <a:rPr lang="hu-HU" b="1" dirty="0" err="1"/>
              <a:t>not</a:t>
            </a:r>
            <a:r>
              <a:rPr lang="hu-HU" b="1" dirty="0"/>
              <a:t> </a:t>
            </a:r>
            <a:r>
              <a:rPr lang="hu-HU" b="1" dirty="0" err="1"/>
              <a:t>subject</a:t>
            </a:r>
            <a:r>
              <a:rPr lang="hu-HU" b="1" dirty="0"/>
              <a:t> </a:t>
            </a:r>
            <a:r>
              <a:rPr lang="hu-HU" b="1" dirty="0" err="1"/>
              <a:t>to</a:t>
            </a:r>
            <a:r>
              <a:rPr lang="hu-HU" b="1" dirty="0"/>
              <a:t> </a:t>
            </a:r>
            <a:r>
              <a:rPr lang="en-US" b="1" dirty="0"/>
              <a:t>visa</a:t>
            </a:r>
            <a:r>
              <a:rPr lang="en-US" dirty="0"/>
              <a:t>, there is </a:t>
            </a:r>
            <a:r>
              <a:rPr lang="en-US" b="1" dirty="0"/>
              <a:t>no need to apply </a:t>
            </a:r>
            <a:r>
              <a:rPr lang="en-US" dirty="0"/>
              <a:t>for </a:t>
            </a:r>
            <a:r>
              <a:rPr lang="hu-HU" dirty="0"/>
              <a:t>a </a:t>
            </a:r>
            <a:r>
              <a:rPr lang="hu-HU" dirty="0" err="1"/>
              <a:t>temporary</a:t>
            </a:r>
            <a:r>
              <a:rPr lang="hu-HU" dirty="0"/>
              <a:t> </a:t>
            </a:r>
            <a:r>
              <a:rPr lang="hu-HU" dirty="0" err="1"/>
              <a:t>residence</a:t>
            </a:r>
            <a:r>
              <a:rPr lang="hu-HU" dirty="0"/>
              <a:t> </a:t>
            </a:r>
            <a:r>
              <a:rPr lang="hu-HU" dirty="0" err="1"/>
              <a:t>cert</a:t>
            </a:r>
            <a:r>
              <a:rPr lang="hu-HU" dirty="0"/>
              <a:t>. (</a:t>
            </a:r>
            <a:r>
              <a:rPr lang="hu-HU" dirty="0" err="1"/>
              <a:t>Brazilian</a:t>
            </a:r>
            <a:r>
              <a:rPr lang="hu-HU" dirty="0"/>
              <a:t>, </a:t>
            </a:r>
            <a:r>
              <a:rPr lang="hu-HU" dirty="0" err="1"/>
              <a:t>Mexican</a:t>
            </a:r>
            <a:r>
              <a:rPr lang="hu-HU" dirty="0"/>
              <a:t> </a:t>
            </a:r>
            <a:r>
              <a:rPr lang="hu-HU" dirty="0" err="1"/>
              <a:t>students</a:t>
            </a:r>
            <a:r>
              <a:rPr lang="hu-HU" dirty="0"/>
              <a:t>!)</a:t>
            </a:r>
          </a:p>
          <a:p>
            <a:r>
              <a:rPr lang="en-US" dirty="0"/>
              <a:t>List of visa-free countries: Visa exemption for entry to Hungary | Consular Information</a:t>
            </a:r>
            <a:endParaRPr lang="hu-HU" dirty="0"/>
          </a:p>
          <a:p>
            <a:r>
              <a:rPr lang="hu-HU" dirty="0">
                <a:hlinkClick r:id="rId2"/>
              </a:rPr>
              <a:t>https://konzinfo.mfa.gov.hu/en/visa-free-travel-hungary</a:t>
            </a:r>
            <a:r>
              <a:rPr lang="hu-HU" dirty="0"/>
              <a:t> 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F8757591-5633-4C9A-B189-28FD5BD894F3}"/>
              </a:ext>
            </a:extLst>
          </p:cNvPr>
          <p:cNvPicPr/>
          <p:nvPr/>
        </p:nvPicPr>
        <p:blipFill>
          <a:blip r:embed="rId3" cstate="print"/>
          <a:srcRect l="23999" r="22029"/>
          <a:stretch/>
        </p:blipFill>
        <p:spPr>
          <a:xfrm>
            <a:off x="329938" y="5603063"/>
            <a:ext cx="1357460" cy="1050808"/>
          </a:xfrm>
          <a:prstGeom prst="rect">
            <a:avLst/>
          </a:prstGeom>
          <a:ln w="0">
            <a:noFill/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E7687863-AC90-4594-A7BF-1336B5C6D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381" y="5603063"/>
            <a:ext cx="2226856" cy="141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727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CD15ED8-1A62-4F5F-AC5C-A9614404B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err="1"/>
              <a:t>Those</a:t>
            </a:r>
            <a:r>
              <a:rPr lang="hu-HU" b="1" dirty="0"/>
              <a:t> </a:t>
            </a:r>
            <a:r>
              <a:rPr lang="hu-HU" b="1" dirty="0" err="1"/>
              <a:t>who</a:t>
            </a:r>
            <a:r>
              <a:rPr lang="hu-HU" b="1" dirty="0"/>
              <a:t> </a:t>
            </a:r>
            <a:r>
              <a:rPr lang="hu-HU" b="1" dirty="0" err="1"/>
              <a:t>stay</a:t>
            </a:r>
            <a:endParaRPr lang="en-US" b="1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76FE041-EACE-4442-B54C-C5C617192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2151" y="1637417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hu-HU" dirty="0" err="1"/>
              <a:t>Ideally</a:t>
            </a:r>
            <a:r>
              <a:rPr lang="hu-HU" dirty="0"/>
              <a:t>: 45 </a:t>
            </a:r>
            <a:r>
              <a:rPr lang="hu-HU" dirty="0" err="1"/>
              <a:t>days</a:t>
            </a:r>
            <a:r>
              <a:rPr lang="hu-HU" dirty="0"/>
              <a:t> prior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expiry</a:t>
            </a:r>
            <a:r>
              <a:rPr lang="hu-HU" dirty="0"/>
              <a:t> </a:t>
            </a:r>
            <a:r>
              <a:rPr lang="hu-HU" dirty="0" err="1"/>
              <a:t>or</a:t>
            </a:r>
            <a:r>
              <a:rPr lang="hu-HU" dirty="0"/>
              <a:t> </a:t>
            </a:r>
            <a:r>
              <a:rPr lang="hu-HU" dirty="0" err="1"/>
              <a:t>before</a:t>
            </a:r>
            <a:r>
              <a:rPr lang="hu-HU" dirty="0"/>
              <a:t> BUT</a:t>
            </a:r>
          </a:p>
          <a:p>
            <a:r>
              <a:rPr lang="hu-HU" dirty="0"/>
              <a:t>…</a:t>
            </a:r>
            <a:r>
              <a:rPr lang="hu-HU" dirty="0" err="1"/>
              <a:t>later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meet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missing</a:t>
            </a:r>
            <a:r>
              <a:rPr lang="hu-HU" dirty="0"/>
              <a:t> </a:t>
            </a:r>
            <a:r>
              <a:rPr lang="hu-HU" dirty="0" err="1"/>
              <a:t>document</a:t>
            </a:r>
            <a:r>
              <a:rPr lang="hu-HU" dirty="0"/>
              <a:t> </a:t>
            </a:r>
            <a:r>
              <a:rPr lang="hu-HU" dirty="0" err="1"/>
              <a:t>requirements</a:t>
            </a:r>
            <a:r>
              <a:rPr lang="hu-HU" dirty="0"/>
              <a:t> in </a:t>
            </a:r>
            <a:r>
              <a:rPr lang="hu-HU" dirty="0" err="1"/>
              <a:t>time</a:t>
            </a:r>
            <a:endParaRPr lang="hu-HU" dirty="0"/>
          </a:p>
          <a:p>
            <a:r>
              <a:rPr lang="hu-HU" dirty="0"/>
              <a:t>&gt;&gt;&gt; </a:t>
            </a:r>
            <a:r>
              <a:rPr lang="hu-HU" dirty="0" err="1"/>
              <a:t>Letter</a:t>
            </a:r>
            <a:r>
              <a:rPr lang="hu-HU" dirty="0"/>
              <a:t> of </a:t>
            </a:r>
            <a:r>
              <a:rPr lang="hu-HU" dirty="0" err="1"/>
              <a:t>Apology</a:t>
            </a:r>
            <a:r>
              <a:rPr lang="hu-HU" dirty="0"/>
              <a:t> (</a:t>
            </a:r>
            <a:r>
              <a:rPr lang="hu-HU" dirty="0" err="1"/>
              <a:t>within</a:t>
            </a:r>
            <a:r>
              <a:rPr lang="hu-HU" dirty="0"/>
              <a:t> 45 </a:t>
            </a:r>
            <a:r>
              <a:rPr lang="hu-HU" dirty="0" err="1"/>
              <a:t>days</a:t>
            </a:r>
            <a:r>
              <a:rPr lang="hu-HU" dirty="0"/>
              <a:t>) = </a:t>
            </a:r>
            <a:r>
              <a:rPr lang="hu-HU" dirty="0" err="1"/>
              <a:t>Declaration</a:t>
            </a:r>
            <a:r>
              <a:rPr lang="hu-HU" dirty="0"/>
              <a:t> </a:t>
            </a:r>
            <a:r>
              <a:rPr lang="hu-HU" dirty="0" err="1"/>
              <a:t>by</a:t>
            </a:r>
            <a:r>
              <a:rPr lang="hu-HU" dirty="0"/>
              <a:t> </a:t>
            </a:r>
            <a:r>
              <a:rPr lang="hu-HU" dirty="0" err="1"/>
              <a:t>student</a:t>
            </a:r>
            <a:endParaRPr lang="hu-HU" dirty="0"/>
          </a:p>
          <a:p>
            <a:r>
              <a:rPr lang="hu-HU" dirty="0"/>
              <a:t>Starting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extension</a:t>
            </a:r>
            <a:r>
              <a:rPr lang="hu-HU" dirty="0"/>
              <a:t> (</a:t>
            </a:r>
            <a:r>
              <a:rPr lang="hu-HU" dirty="0" err="1"/>
              <a:t>new</a:t>
            </a:r>
            <a:r>
              <a:rPr lang="hu-HU" dirty="0"/>
              <a:t> </a:t>
            </a:r>
            <a:r>
              <a:rPr lang="hu-HU" dirty="0" err="1"/>
              <a:t>issual</a:t>
            </a:r>
            <a:r>
              <a:rPr lang="hu-HU" dirty="0"/>
              <a:t> </a:t>
            </a:r>
            <a:r>
              <a:rPr lang="hu-HU" dirty="0" err="1"/>
              <a:t>under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new</a:t>
            </a:r>
            <a:r>
              <a:rPr lang="hu-HU" dirty="0"/>
              <a:t> </a:t>
            </a:r>
            <a:r>
              <a:rPr lang="hu-HU" dirty="0" err="1"/>
              <a:t>law</a:t>
            </a:r>
            <a:r>
              <a:rPr lang="hu-HU" dirty="0"/>
              <a:t>!)</a:t>
            </a:r>
          </a:p>
          <a:p>
            <a:r>
              <a:rPr lang="hu-HU" dirty="0"/>
              <a:t>„</a:t>
            </a:r>
            <a:r>
              <a:rPr lang="hu-HU" dirty="0" err="1"/>
              <a:t>Extension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residence</a:t>
            </a:r>
            <a:r>
              <a:rPr lang="hu-HU" dirty="0"/>
              <a:t> permit” – NO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hu-HU" dirty="0"/>
              <a:t> </a:t>
            </a:r>
            <a:r>
              <a:rPr lang="hu-HU" sz="2000" dirty="0" err="1"/>
              <a:t>We</a:t>
            </a:r>
            <a:r>
              <a:rPr lang="hu-HU" sz="2000" dirty="0"/>
              <a:t> </a:t>
            </a:r>
            <a:r>
              <a:rPr lang="hu-HU" sz="2000" dirty="0" err="1"/>
              <a:t>would</a:t>
            </a:r>
            <a:r>
              <a:rPr lang="hu-HU" sz="2000" dirty="0"/>
              <a:t> like </a:t>
            </a:r>
            <a:r>
              <a:rPr lang="hu-HU" sz="2000" dirty="0" err="1"/>
              <a:t>to</a:t>
            </a:r>
            <a:r>
              <a:rPr lang="hu-HU" sz="2000" dirty="0"/>
              <a:t> </a:t>
            </a:r>
            <a:r>
              <a:rPr lang="hu-HU" sz="2000" dirty="0" err="1"/>
              <a:t>inform</a:t>
            </a:r>
            <a:r>
              <a:rPr lang="hu-HU" sz="2000" dirty="0"/>
              <a:t> </a:t>
            </a:r>
            <a:r>
              <a:rPr lang="hu-HU" sz="2000" dirty="0" err="1"/>
              <a:t>you</a:t>
            </a:r>
            <a:r>
              <a:rPr lang="hu-HU" sz="2000" dirty="0"/>
              <a:t> </a:t>
            </a:r>
            <a:r>
              <a:rPr lang="hu-HU" sz="2000" dirty="0" err="1"/>
              <a:t>that</a:t>
            </a:r>
            <a:r>
              <a:rPr lang="hu-HU" sz="2000" dirty="0"/>
              <a:t> a </a:t>
            </a:r>
            <a:r>
              <a:rPr lang="hu-HU" sz="2000" dirty="0" err="1">
                <a:solidFill>
                  <a:srgbClr val="FF0000"/>
                </a:solidFill>
              </a:rPr>
              <a:t>third</a:t>
            </a:r>
            <a:r>
              <a:rPr lang="hu-HU" sz="2000" dirty="0">
                <a:solidFill>
                  <a:srgbClr val="FF0000"/>
                </a:solidFill>
              </a:rPr>
              <a:t> country </a:t>
            </a:r>
            <a:r>
              <a:rPr lang="hu-HU" sz="2000" dirty="0" err="1">
                <a:solidFill>
                  <a:srgbClr val="FF0000"/>
                </a:solidFill>
              </a:rPr>
              <a:t>national</a:t>
            </a:r>
            <a:r>
              <a:rPr lang="hu-HU" sz="2000" dirty="0">
                <a:solidFill>
                  <a:srgbClr val="FF0000"/>
                </a:solidFill>
              </a:rPr>
              <a:t> </a:t>
            </a:r>
            <a:r>
              <a:rPr lang="hu-HU" sz="2000" dirty="0" err="1">
                <a:solidFill>
                  <a:srgbClr val="FF0000"/>
                </a:solidFill>
              </a:rPr>
              <a:t>who</a:t>
            </a:r>
            <a:r>
              <a:rPr lang="hu-HU" sz="2000" dirty="0">
                <a:solidFill>
                  <a:srgbClr val="FF0000"/>
                </a:solidFill>
              </a:rPr>
              <a:t> </a:t>
            </a:r>
            <a:r>
              <a:rPr lang="hu-HU" sz="2000" dirty="0" err="1">
                <a:solidFill>
                  <a:srgbClr val="FF0000"/>
                </a:solidFill>
              </a:rPr>
              <a:t>possesses</a:t>
            </a:r>
            <a:r>
              <a:rPr lang="hu-HU" sz="2000" dirty="0">
                <a:solidFill>
                  <a:srgbClr val="FF0000"/>
                </a:solidFill>
              </a:rPr>
              <a:t> a </a:t>
            </a:r>
            <a:r>
              <a:rPr lang="hu-HU" sz="2000" dirty="0" err="1">
                <a:solidFill>
                  <a:srgbClr val="FF0000"/>
                </a:solidFill>
              </a:rPr>
              <a:t>residence</a:t>
            </a:r>
            <a:r>
              <a:rPr lang="hu-HU" sz="2000" dirty="0">
                <a:solidFill>
                  <a:srgbClr val="FF0000"/>
                </a:solidFill>
              </a:rPr>
              <a:t> permit </a:t>
            </a:r>
            <a:r>
              <a:rPr lang="hu-HU" sz="2000" dirty="0" err="1">
                <a:solidFill>
                  <a:srgbClr val="FF0000"/>
                </a:solidFill>
              </a:rPr>
              <a:t>issued</a:t>
            </a:r>
            <a:r>
              <a:rPr lang="hu-HU" sz="2000" dirty="0">
                <a:solidFill>
                  <a:srgbClr val="FF0000"/>
                </a:solidFill>
              </a:rPr>
              <a:t> </a:t>
            </a:r>
            <a:r>
              <a:rPr lang="hu-HU" sz="2000" dirty="0" err="1">
                <a:solidFill>
                  <a:srgbClr val="FF0000"/>
                </a:solidFill>
              </a:rPr>
              <a:t>before</a:t>
            </a:r>
            <a:r>
              <a:rPr lang="hu-HU" sz="2000" dirty="0">
                <a:solidFill>
                  <a:srgbClr val="FF0000"/>
                </a:solidFill>
              </a:rPr>
              <a:t> 01.01. 2024 </a:t>
            </a:r>
            <a:r>
              <a:rPr lang="hu-HU" sz="2000" dirty="0" err="1">
                <a:solidFill>
                  <a:srgbClr val="FF0000"/>
                </a:solidFill>
              </a:rPr>
              <a:t>can</a:t>
            </a:r>
            <a:r>
              <a:rPr lang="hu-HU" sz="2000" dirty="0">
                <a:solidFill>
                  <a:srgbClr val="FF0000"/>
                </a:solidFill>
              </a:rPr>
              <a:t> </a:t>
            </a:r>
            <a:r>
              <a:rPr lang="hu-HU" sz="2000" dirty="0" err="1">
                <a:solidFill>
                  <a:srgbClr val="FF0000"/>
                </a:solidFill>
              </a:rPr>
              <a:t>apply</a:t>
            </a:r>
            <a:r>
              <a:rPr lang="hu-HU" sz="2000" dirty="0">
                <a:solidFill>
                  <a:srgbClr val="FF0000"/>
                </a:solidFill>
              </a:rPr>
              <a:t> </a:t>
            </a:r>
            <a:r>
              <a:rPr lang="hu-HU" sz="2000" dirty="0" err="1">
                <a:solidFill>
                  <a:srgbClr val="FF0000"/>
                </a:solidFill>
              </a:rPr>
              <a:t>for</a:t>
            </a:r>
            <a:r>
              <a:rPr lang="hu-HU" sz="2000" dirty="0">
                <a:solidFill>
                  <a:srgbClr val="FF0000"/>
                </a:solidFill>
              </a:rPr>
              <a:t> </a:t>
            </a:r>
            <a:r>
              <a:rPr lang="hu-HU" sz="2000" dirty="0" err="1">
                <a:solidFill>
                  <a:srgbClr val="FF0000"/>
                </a:solidFill>
              </a:rPr>
              <a:t>the</a:t>
            </a:r>
            <a:r>
              <a:rPr lang="hu-HU" sz="2000" dirty="0">
                <a:solidFill>
                  <a:srgbClr val="FF0000"/>
                </a:solidFill>
              </a:rPr>
              <a:t> </a:t>
            </a:r>
            <a:r>
              <a:rPr lang="hu-HU" sz="2000" dirty="0" err="1">
                <a:solidFill>
                  <a:srgbClr val="FF0000"/>
                </a:solidFill>
              </a:rPr>
              <a:t>issuance</a:t>
            </a:r>
            <a:r>
              <a:rPr lang="hu-HU" sz="2000" dirty="0">
                <a:solidFill>
                  <a:srgbClr val="FF0000"/>
                </a:solidFill>
              </a:rPr>
              <a:t> of a </a:t>
            </a:r>
            <a:r>
              <a:rPr lang="hu-HU" sz="2000" dirty="0" err="1">
                <a:solidFill>
                  <a:srgbClr val="FF0000"/>
                </a:solidFill>
              </a:rPr>
              <a:t>new</a:t>
            </a:r>
            <a:r>
              <a:rPr lang="hu-HU" sz="2000" dirty="0">
                <a:solidFill>
                  <a:srgbClr val="FF0000"/>
                </a:solidFill>
              </a:rPr>
              <a:t> </a:t>
            </a:r>
            <a:r>
              <a:rPr lang="hu-HU" sz="2000" dirty="0" err="1">
                <a:solidFill>
                  <a:srgbClr val="FF0000"/>
                </a:solidFill>
              </a:rPr>
              <a:t>residence</a:t>
            </a:r>
            <a:r>
              <a:rPr lang="hu-HU" sz="2000" dirty="0">
                <a:solidFill>
                  <a:srgbClr val="FF0000"/>
                </a:solidFill>
              </a:rPr>
              <a:t> permit </a:t>
            </a:r>
            <a:r>
              <a:rPr lang="hu-HU" sz="2000" dirty="0" err="1"/>
              <a:t>under</a:t>
            </a:r>
            <a:r>
              <a:rPr lang="hu-HU" sz="2000" dirty="0"/>
              <a:t> </a:t>
            </a:r>
            <a:r>
              <a:rPr lang="hu-HU" sz="2000" dirty="0" err="1"/>
              <a:t>one</a:t>
            </a:r>
            <a:r>
              <a:rPr lang="hu-HU" sz="2000" dirty="0"/>
              <a:t> of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legal</a:t>
            </a:r>
            <a:r>
              <a:rPr lang="hu-HU" sz="2000" dirty="0"/>
              <a:t> </a:t>
            </a:r>
            <a:r>
              <a:rPr lang="hu-HU" sz="2000" dirty="0" err="1"/>
              <a:t>titles</a:t>
            </a:r>
            <a:r>
              <a:rPr lang="hu-HU" sz="2000" dirty="0"/>
              <a:t> of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new</a:t>
            </a:r>
            <a:r>
              <a:rPr lang="hu-HU" sz="2000" dirty="0"/>
              <a:t> </a:t>
            </a:r>
            <a:r>
              <a:rPr lang="hu-HU" sz="2000" dirty="0" err="1"/>
              <a:t>aliens</a:t>
            </a:r>
            <a:r>
              <a:rPr lang="hu-HU" sz="2000" dirty="0"/>
              <a:t>       (</a:t>
            </a:r>
            <a:r>
              <a:rPr lang="hu-HU" sz="2000" dirty="0">
                <a:sym typeface="Wingdings" panose="05000000000000000000" pitchFamily="2" charset="2"/>
              </a:rPr>
              <a:t>) </a:t>
            </a:r>
            <a:r>
              <a:rPr lang="hu-HU" sz="2000" dirty="0" err="1">
                <a:sym typeface="Wingdings" panose="05000000000000000000" pitchFamily="2" charset="2"/>
              </a:rPr>
              <a:t>policing</a:t>
            </a:r>
            <a:r>
              <a:rPr lang="hu-HU" sz="2000" dirty="0">
                <a:sym typeface="Wingdings" panose="05000000000000000000" pitchFamily="2" charset="2"/>
              </a:rPr>
              <a:t> </a:t>
            </a:r>
            <a:r>
              <a:rPr lang="hu-HU" sz="2000" dirty="0" err="1">
                <a:sym typeface="Wingdings" panose="05000000000000000000" pitchFamily="2" charset="2"/>
              </a:rPr>
              <a:t>law</a:t>
            </a:r>
            <a:r>
              <a:rPr lang="hu-HU" sz="2000" dirty="0">
                <a:sym typeface="Wingdings" panose="05000000000000000000" pitchFamily="2" charset="2"/>
              </a:rPr>
              <a:t> (</a:t>
            </a:r>
            <a:r>
              <a:rPr lang="hu-HU" sz="2000" dirty="0" err="1">
                <a:sym typeface="Wingdings" panose="05000000000000000000" pitchFamily="2" charset="2"/>
              </a:rPr>
              <a:t>Act</a:t>
            </a:r>
            <a:r>
              <a:rPr lang="hu-HU" sz="2000" dirty="0">
                <a:sym typeface="Wingdings" panose="05000000000000000000" pitchFamily="2" charset="2"/>
              </a:rPr>
              <a:t> XC. of 2023) </a:t>
            </a:r>
            <a:r>
              <a:rPr lang="hu-HU" sz="2000" dirty="0" err="1">
                <a:sym typeface="Wingdings" panose="05000000000000000000" pitchFamily="2" charset="2"/>
              </a:rPr>
              <a:t>based</a:t>
            </a:r>
            <a:r>
              <a:rPr lang="hu-HU" sz="2000" dirty="0">
                <a:sym typeface="Wingdings" panose="05000000000000000000" pitchFamily="2" charset="2"/>
              </a:rPr>
              <a:t> </a:t>
            </a:r>
            <a:r>
              <a:rPr lang="hu-HU" sz="2000" dirty="0" err="1">
                <a:sym typeface="Wingdings" panose="05000000000000000000" pitchFamily="2" charset="2"/>
              </a:rPr>
              <a:t>on</a:t>
            </a:r>
            <a:r>
              <a:rPr lang="hu-HU" sz="2000" dirty="0">
                <a:sym typeface="Wingdings" panose="05000000000000000000" pitchFamily="2" charset="2"/>
              </a:rPr>
              <a:t> </a:t>
            </a:r>
            <a:r>
              <a:rPr lang="hu-HU" sz="2000" dirty="0" err="1">
                <a:sym typeface="Wingdings" panose="05000000000000000000" pitchFamily="2" charset="2"/>
              </a:rPr>
              <a:t>the</a:t>
            </a:r>
            <a:r>
              <a:rPr lang="hu-HU" sz="2000" dirty="0">
                <a:sym typeface="Wingdings" panose="05000000000000000000" pitchFamily="2" charset="2"/>
              </a:rPr>
              <a:t> </a:t>
            </a:r>
            <a:r>
              <a:rPr lang="hu-HU" sz="2000" dirty="0" err="1">
                <a:sym typeface="Wingdings" panose="05000000000000000000" pitchFamily="2" charset="2"/>
              </a:rPr>
              <a:t>transitional</a:t>
            </a:r>
            <a:r>
              <a:rPr lang="hu-HU" sz="2000" dirty="0">
                <a:sym typeface="Wingdings" panose="05000000000000000000" pitchFamily="2" charset="2"/>
              </a:rPr>
              <a:t> </a:t>
            </a:r>
            <a:r>
              <a:rPr lang="hu-HU" sz="2000" dirty="0" err="1">
                <a:sym typeface="Wingdings" panose="05000000000000000000" pitchFamily="2" charset="2"/>
              </a:rPr>
              <a:t>provisions</a:t>
            </a:r>
            <a:r>
              <a:rPr lang="hu-HU" sz="2000" dirty="0">
                <a:sym typeface="Wingdings" panose="05000000000000000000" pitchFamily="2" charset="2"/>
              </a:rPr>
              <a:t>.”</a:t>
            </a:r>
          </a:p>
          <a:p>
            <a:pPr algn="just"/>
            <a:r>
              <a:rPr lang="hu-HU" dirty="0">
                <a:sym typeface="Wingdings" panose="05000000000000000000" pitchFamily="2" charset="2"/>
              </a:rPr>
              <a:t>„I </a:t>
            </a:r>
            <a:r>
              <a:rPr lang="hu-HU" dirty="0" err="1">
                <a:sym typeface="Wingdings" panose="05000000000000000000" pitchFamily="2" charset="2"/>
              </a:rPr>
              <a:t>declare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that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the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procedure</a:t>
            </a:r>
            <a:r>
              <a:rPr lang="hu-HU" dirty="0">
                <a:sym typeface="Wingdings" panose="05000000000000000000" pitchFamily="2" charset="2"/>
              </a:rPr>
              <a:t> is </a:t>
            </a:r>
            <a:r>
              <a:rPr lang="hu-HU" dirty="0" err="1">
                <a:sym typeface="Wingdings" panose="05000000000000000000" pitchFamily="2" charset="2"/>
              </a:rPr>
              <a:t>exempt</a:t>
            </a:r>
            <a:r>
              <a:rPr lang="hu-HU" dirty="0">
                <a:sym typeface="Wingdings" panose="05000000000000000000" pitchFamily="2" charset="2"/>
              </a:rPr>
              <a:t> of </a:t>
            </a:r>
            <a:r>
              <a:rPr lang="hu-HU" dirty="0" err="1">
                <a:sym typeface="Wingdings" panose="05000000000000000000" pitchFamily="2" charset="2"/>
              </a:rPr>
              <a:t>fee</a:t>
            </a:r>
            <a:r>
              <a:rPr lang="hu-HU" dirty="0">
                <a:sym typeface="Wingdings" panose="05000000000000000000" pitchFamily="2" charset="2"/>
              </a:rPr>
              <a:t>.” – YES (</a:t>
            </a:r>
            <a:r>
              <a:rPr lang="hu-HU" dirty="0" err="1">
                <a:sym typeface="Wingdings" panose="05000000000000000000" pitchFamily="2" charset="2"/>
              </a:rPr>
              <a:t>for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ministry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scholarship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holders</a:t>
            </a:r>
            <a:r>
              <a:rPr lang="hu-HU" dirty="0">
                <a:sym typeface="Wingdings" panose="05000000000000000000" pitchFamily="2" charset="2"/>
              </a:rPr>
              <a:t>) </a:t>
            </a:r>
            <a:r>
              <a:rPr lang="hu-HU" dirty="0" err="1">
                <a:sym typeface="Wingdings" panose="05000000000000000000" pitchFamily="2" charset="2"/>
              </a:rPr>
              <a:t>even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if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you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are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between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study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cycles</a:t>
            </a:r>
            <a:r>
              <a:rPr lang="hu-HU" dirty="0">
                <a:sym typeface="Wingdings" panose="05000000000000000000" pitchFamily="2" charset="2"/>
              </a:rPr>
              <a:t>!</a:t>
            </a:r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881EF17-2F0A-4FDC-8FBE-1078425E1864}"/>
              </a:ext>
            </a:extLst>
          </p:cNvPr>
          <p:cNvPicPr/>
          <p:nvPr/>
        </p:nvPicPr>
        <p:blipFill>
          <a:blip r:embed="rId2" cstate="print"/>
          <a:srcRect l="23999" r="22029"/>
          <a:stretch/>
        </p:blipFill>
        <p:spPr>
          <a:xfrm>
            <a:off x="329938" y="5603063"/>
            <a:ext cx="1357460" cy="1050808"/>
          </a:xfrm>
          <a:prstGeom prst="rect">
            <a:avLst/>
          </a:prstGeom>
          <a:ln w="0">
            <a:noFill/>
          </a:ln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EDD6A91F-9104-4852-A79B-5B616C512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381" y="5603063"/>
            <a:ext cx="2226856" cy="1417673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5CBE7F91-6B82-4CE0-B75D-9D58007AE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452" y="4640558"/>
            <a:ext cx="533446" cy="510584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2208C20A-95D7-4268-8036-010715B0F0AF}"/>
              </a:ext>
            </a:extLst>
          </p:cNvPr>
          <p:cNvSpPr txBox="1"/>
          <p:nvPr/>
        </p:nvSpPr>
        <p:spPr>
          <a:xfrm>
            <a:off x="4029006" y="4851251"/>
            <a:ext cx="533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🛸</a:t>
            </a:r>
          </a:p>
        </p:txBody>
      </p:sp>
    </p:spTree>
    <p:extLst>
      <p:ext uri="{BB962C8B-B14F-4D97-AF65-F5344CB8AC3E}">
        <p14:creationId xmlns:p14="http://schemas.microsoft.com/office/powerpoint/2010/main" val="2066393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E206B82-A4A5-4E5A-9330-D7CD10E9B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Timing</a:t>
            </a:r>
            <a:endParaRPr lang="en-US" b="1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B175D03-118B-4269-9F71-8F38EA7C5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03903" cy="4351338"/>
          </a:xfrm>
        </p:spPr>
        <p:txBody>
          <a:bodyPr>
            <a:normAutofit lnSpcReduction="10000"/>
          </a:bodyPr>
          <a:lstStyle/>
          <a:p>
            <a:r>
              <a:rPr lang="hu-HU" dirty="0" err="1"/>
              <a:t>Expiry</a:t>
            </a:r>
            <a:r>
              <a:rPr lang="hu-HU" dirty="0"/>
              <a:t> </a:t>
            </a:r>
            <a:r>
              <a:rPr lang="hu-HU" dirty="0" err="1"/>
              <a:t>date</a:t>
            </a:r>
            <a:r>
              <a:rPr lang="hu-HU" dirty="0"/>
              <a:t>: last </a:t>
            </a:r>
            <a:r>
              <a:rPr lang="hu-HU" dirty="0" err="1"/>
              <a:t>work</a:t>
            </a:r>
            <a:r>
              <a:rPr lang="hu-HU" dirty="0"/>
              <a:t> </a:t>
            </a:r>
            <a:r>
              <a:rPr lang="hu-HU" dirty="0" err="1"/>
              <a:t>day</a:t>
            </a:r>
            <a:r>
              <a:rPr lang="hu-HU" dirty="0"/>
              <a:t>! </a:t>
            </a:r>
          </a:p>
          <a:p>
            <a:r>
              <a:rPr lang="hu-HU" dirty="0"/>
              <a:t>EH-start: </a:t>
            </a:r>
            <a:r>
              <a:rPr lang="hu-HU" dirty="0" err="1"/>
              <a:t>at</a:t>
            </a:r>
            <a:r>
              <a:rPr lang="hu-HU" dirty="0"/>
              <a:t> </a:t>
            </a:r>
            <a:r>
              <a:rPr lang="hu-HU" dirty="0" err="1"/>
              <a:t>least</a:t>
            </a:r>
            <a:r>
              <a:rPr lang="hu-HU" dirty="0"/>
              <a:t> 2 </a:t>
            </a:r>
            <a:r>
              <a:rPr lang="hu-HU" dirty="0" err="1"/>
              <a:t>days</a:t>
            </a:r>
            <a:r>
              <a:rPr lang="hu-HU" dirty="0"/>
              <a:t> </a:t>
            </a:r>
            <a:r>
              <a:rPr lang="hu-HU" dirty="0" err="1"/>
              <a:t>before</a:t>
            </a:r>
            <a:r>
              <a:rPr lang="hu-HU" dirty="0"/>
              <a:t> </a:t>
            </a:r>
            <a:r>
              <a:rPr lang="hu-HU" dirty="0" err="1"/>
              <a:t>biometric</a:t>
            </a:r>
            <a:r>
              <a:rPr lang="hu-HU" dirty="0"/>
              <a:t> </a:t>
            </a:r>
            <a:r>
              <a:rPr lang="hu-HU" dirty="0" err="1"/>
              <a:t>data</a:t>
            </a:r>
            <a:r>
              <a:rPr lang="hu-HU" dirty="0"/>
              <a:t> </a:t>
            </a:r>
            <a:r>
              <a:rPr lang="hu-HU" dirty="0" err="1"/>
              <a:t>recording</a:t>
            </a:r>
            <a:r>
              <a:rPr lang="hu-HU" dirty="0"/>
              <a:t> </a:t>
            </a:r>
          </a:p>
          <a:p>
            <a:r>
              <a:rPr lang="hu-HU" dirty="0" err="1"/>
              <a:t>Biometric</a:t>
            </a:r>
            <a:r>
              <a:rPr lang="hu-HU" dirty="0"/>
              <a:t> </a:t>
            </a:r>
            <a:r>
              <a:rPr lang="hu-HU" dirty="0" err="1"/>
              <a:t>data</a:t>
            </a:r>
            <a:r>
              <a:rPr lang="hu-HU" dirty="0"/>
              <a:t> </a:t>
            </a:r>
            <a:r>
              <a:rPr lang="hu-HU" dirty="0" err="1"/>
              <a:t>recording</a:t>
            </a:r>
            <a:r>
              <a:rPr lang="hu-HU" dirty="0"/>
              <a:t>: 15 DAYS (</a:t>
            </a:r>
            <a:r>
              <a:rPr lang="hu-HU" dirty="0" err="1"/>
              <a:t>not</a:t>
            </a:r>
            <a:r>
              <a:rPr lang="hu-HU" dirty="0"/>
              <a:t> </a:t>
            </a:r>
            <a:r>
              <a:rPr lang="hu-HU" dirty="0" err="1"/>
              <a:t>working</a:t>
            </a:r>
            <a:r>
              <a:rPr lang="hu-HU" dirty="0"/>
              <a:t> </a:t>
            </a:r>
            <a:r>
              <a:rPr lang="hu-HU" dirty="0" err="1"/>
              <a:t>days</a:t>
            </a:r>
            <a:r>
              <a:rPr lang="hu-HU" dirty="0"/>
              <a:t>!!!) &gt; </a:t>
            </a:r>
            <a:r>
              <a:rPr lang="hu-HU" dirty="0" err="1"/>
              <a:t>this</a:t>
            </a:r>
            <a:r>
              <a:rPr lang="hu-HU" dirty="0"/>
              <a:t> is </a:t>
            </a:r>
            <a:r>
              <a:rPr lang="hu-HU" dirty="0" err="1"/>
              <a:t>the</a:t>
            </a:r>
            <a:r>
              <a:rPr lang="hu-HU" dirty="0"/>
              <a:t> start of </a:t>
            </a:r>
            <a:r>
              <a:rPr lang="hu-HU" dirty="0" err="1"/>
              <a:t>your</a:t>
            </a:r>
            <a:r>
              <a:rPr lang="hu-HU" dirty="0"/>
              <a:t> </a:t>
            </a:r>
            <a:r>
              <a:rPr lang="hu-HU" dirty="0" err="1"/>
              <a:t>case</a:t>
            </a:r>
            <a:endParaRPr lang="hu-HU" dirty="0"/>
          </a:p>
          <a:p>
            <a:r>
              <a:rPr lang="hu-HU" dirty="0" err="1"/>
              <a:t>Within</a:t>
            </a:r>
            <a:r>
              <a:rPr lang="hu-HU" dirty="0"/>
              <a:t> 45 </a:t>
            </a:r>
            <a:r>
              <a:rPr lang="hu-HU" dirty="0" err="1"/>
              <a:t>days</a:t>
            </a:r>
            <a:r>
              <a:rPr lang="hu-HU" dirty="0"/>
              <a:t> </a:t>
            </a:r>
            <a:r>
              <a:rPr lang="hu-HU" dirty="0" err="1"/>
              <a:t>all</a:t>
            </a:r>
            <a:r>
              <a:rPr lang="hu-HU" dirty="0"/>
              <a:t> </a:t>
            </a:r>
            <a:r>
              <a:rPr lang="hu-HU" dirty="0" err="1"/>
              <a:t>missing</a:t>
            </a:r>
            <a:r>
              <a:rPr lang="hu-HU" dirty="0"/>
              <a:t> </a:t>
            </a:r>
            <a:r>
              <a:rPr lang="hu-HU" dirty="0" err="1"/>
              <a:t>documents</a:t>
            </a:r>
            <a:r>
              <a:rPr lang="hu-HU" dirty="0"/>
              <a:t> </a:t>
            </a:r>
            <a:r>
              <a:rPr lang="hu-HU" dirty="0" err="1"/>
              <a:t>are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submitted</a:t>
            </a:r>
            <a:r>
              <a:rPr lang="hu-HU" dirty="0"/>
              <a:t> </a:t>
            </a:r>
            <a:r>
              <a:rPr lang="hu-HU" dirty="0" err="1"/>
              <a:t>otherwise</a:t>
            </a:r>
            <a:r>
              <a:rPr lang="hu-HU" dirty="0"/>
              <a:t> </a:t>
            </a:r>
            <a:r>
              <a:rPr lang="hu-HU" dirty="0" err="1"/>
              <a:t>your</a:t>
            </a:r>
            <a:r>
              <a:rPr lang="hu-HU" dirty="0"/>
              <a:t> </a:t>
            </a:r>
            <a:r>
              <a:rPr lang="hu-HU" dirty="0" err="1"/>
              <a:t>case</a:t>
            </a:r>
            <a:r>
              <a:rPr lang="hu-HU" dirty="0"/>
              <a:t> is </a:t>
            </a:r>
            <a:r>
              <a:rPr lang="hu-HU" dirty="0" err="1"/>
              <a:t>cancelled</a:t>
            </a:r>
            <a:r>
              <a:rPr lang="hu-HU" dirty="0"/>
              <a:t>!  </a:t>
            </a:r>
          </a:p>
          <a:p>
            <a:r>
              <a:rPr lang="hu-HU" dirty="0" err="1"/>
              <a:t>Suggested</a:t>
            </a:r>
            <a:r>
              <a:rPr lang="hu-HU" dirty="0"/>
              <a:t> EH-start (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study</a:t>
            </a:r>
            <a:r>
              <a:rPr lang="hu-HU" dirty="0"/>
              <a:t> </a:t>
            </a:r>
            <a:r>
              <a:rPr lang="hu-HU" dirty="0" err="1"/>
              <a:t>purpose</a:t>
            </a:r>
            <a:r>
              <a:rPr lang="hu-HU" dirty="0"/>
              <a:t>): </a:t>
            </a:r>
            <a:r>
              <a:rPr lang="hu-HU" dirty="0" err="1"/>
              <a:t>July</a:t>
            </a:r>
            <a:r>
              <a:rPr lang="hu-HU" dirty="0"/>
              <a:t> 17-19 OR August 5-9</a:t>
            </a:r>
          </a:p>
          <a:p>
            <a:r>
              <a:rPr lang="hu-HU" dirty="0" err="1"/>
              <a:t>Suggested</a:t>
            </a:r>
            <a:r>
              <a:rPr lang="hu-HU" dirty="0"/>
              <a:t> </a:t>
            </a:r>
            <a:r>
              <a:rPr lang="hu-HU" dirty="0" err="1"/>
              <a:t>biometric</a:t>
            </a:r>
            <a:r>
              <a:rPr lang="hu-HU" dirty="0"/>
              <a:t> </a:t>
            </a:r>
            <a:r>
              <a:rPr lang="hu-HU" dirty="0" err="1"/>
              <a:t>data</a:t>
            </a:r>
            <a:r>
              <a:rPr lang="hu-HU" dirty="0"/>
              <a:t> </a:t>
            </a:r>
            <a:r>
              <a:rPr lang="hu-HU" dirty="0" err="1"/>
              <a:t>recording</a:t>
            </a:r>
            <a:r>
              <a:rPr lang="hu-HU" dirty="0"/>
              <a:t>: </a:t>
            </a:r>
            <a:r>
              <a:rPr lang="hu-HU" dirty="0" err="1"/>
              <a:t>July</a:t>
            </a:r>
            <a:r>
              <a:rPr lang="hu-HU" dirty="0"/>
              <a:t> 24-</a:t>
            </a:r>
            <a:r>
              <a:rPr lang="hu-HU" dirty="0">
                <a:solidFill>
                  <a:srgbClr val="FF0000"/>
                </a:solidFill>
              </a:rPr>
              <a:t>29/30/31 &gt;&gt; </a:t>
            </a:r>
            <a:r>
              <a:rPr lang="hu-HU" dirty="0" err="1">
                <a:solidFill>
                  <a:srgbClr val="FF0000"/>
                </a:solidFill>
              </a:rPr>
              <a:t>temp.res.cert</a:t>
            </a:r>
            <a:r>
              <a:rPr lang="hu-HU" dirty="0">
                <a:solidFill>
                  <a:srgbClr val="FF0000"/>
                </a:solidFill>
              </a:rPr>
              <a:t>. </a:t>
            </a:r>
            <a:r>
              <a:rPr lang="hu-HU" dirty="0"/>
              <a:t>OR</a:t>
            </a:r>
            <a:r>
              <a:rPr lang="hu-HU" dirty="0">
                <a:solidFill>
                  <a:srgbClr val="FF0000"/>
                </a:solidFill>
              </a:rPr>
              <a:t> </a:t>
            </a:r>
            <a:r>
              <a:rPr lang="hu-HU" dirty="0"/>
              <a:t>2 </a:t>
            </a:r>
            <a:r>
              <a:rPr lang="hu-HU" dirty="0" err="1"/>
              <a:t>days</a:t>
            </a:r>
            <a:r>
              <a:rPr lang="hu-HU" dirty="0"/>
              <a:t> AFTER EH-start </a:t>
            </a:r>
            <a:r>
              <a:rPr lang="hu-HU" dirty="0" err="1"/>
              <a:t>but</a:t>
            </a:r>
            <a:r>
              <a:rPr lang="hu-HU" dirty="0"/>
              <a:t> August 12-16 </a:t>
            </a:r>
            <a:r>
              <a:rPr lang="hu-HU" dirty="0" err="1"/>
              <a:t>at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latest. </a:t>
            </a:r>
            <a:r>
              <a:rPr lang="hu-HU" dirty="0">
                <a:solidFill>
                  <a:srgbClr val="FF0000"/>
                </a:solidFill>
              </a:rPr>
              <a:t>!29-30 &gt;&gt; </a:t>
            </a:r>
            <a:r>
              <a:rPr lang="hu-HU" dirty="0" err="1">
                <a:solidFill>
                  <a:srgbClr val="FF0000"/>
                </a:solidFill>
              </a:rPr>
              <a:t>temp.res.cert</a:t>
            </a:r>
            <a:r>
              <a:rPr lang="hu-HU" dirty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E853207F-0F4F-4E9D-B8C8-74EF9CB79920}"/>
              </a:ext>
            </a:extLst>
          </p:cNvPr>
          <p:cNvPicPr/>
          <p:nvPr/>
        </p:nvPicPr>
        <p:blipFill>
          <a:blip r:embed="rId2" cstate="print"/>
          <a:srcRect l="23999" r="22029"/>
          <a:stretch/>
        </p:blipFill>
        <p:spPr>
          <a:xfrm>
            <a:off x="744718" y="365125"/>
            <a:ext cx="1357460" cy="1050808"/>
          </a:xfrm>
          <a:prstGeom prst="rect">
            <a:avLst/>
          </a:prstGeom>
          <a:ln w="0">
            <a:noFill/>
          </a:ln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BC320E34-F839-457E-BED0-5C6DDC8229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381" y="5603063"/>
            <a:ext cx="2226856" cy="141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469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4574</TotalTime>
  <Words>1315</Words>
  <Application>Microsoft Office PowerPoint</Application>
  <PresentationFormat>Szélesvásznú</PresentationFormat>
  <Paragraphs>95</Paragraphs>
  <Slides>16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Office-téma</vt:lpstr>
      <vt:lpstr>Residence permit expiry Q&amp;A</vt:lpstr>
      <vt:lpstr>Stricter rules</vt:lpstr>
      <vt:lpstr>Job - seeking</vt:lpstr>
      <vt:lpstr>Studies</vt:lpstr>
      <vt:lpstr>Work</vt:lpstr>
      <vt:lpstr>Application for a temporary residence cert.</vt:lpstr>
      <vt:lpstr>Application for a temporary residence cert.</vt:lpstr>
      <vt:lpstr>Those who stay</vt:lpstr>
      <vt:lpstr>Timing</vt:lpstr>
      <vt:lpstr>Q&amp;A – Suggestions</vt:lpstr>
      <vt:lpstr>Q&amp;A 2</vt:lpstr>
      <vt:lpstr>Errors on IO’s EH-website</vt:lpstr>
      <vt:lpstr>Errors on IO’s EH-website 2</vt:lpstr>
      <vt:lpstr>Errors on IO’s EH-website 3</vt:lpstr>
      <vt:lpstr>Errors on IO’s EH-website 4</vt:lpstr>
      <vt:lpstr>Errors on IO’s EH-website 5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Residence permit expiry</dc:title>
  <dc:creator>Talláromné Czingili Judit</dc:creator>
  <cp:lastModifiedBy>Talláromné Czingili Judit</cp:lastModifiedBy>
  <cp:revision>40</cp:revision>
  <dcterms:created xsi:type="dcterms:W3CDTF">2024-06-19T16:08:19Z</dcterms:created>
  <dcterms:modified xsi:type="dcterms:W3CDTF">2024-06-28T08:01:18Z</dcterms:modified>
</cp:coreProperties>
</file>